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0" r:id="rId2"/>
    <p:sldMasterId id="2147483702" r:id="rId3"/>
    <p:sldMasterId id="2147483714" r:id="rId4"/>
    <p:sldMasterId id="2147483726" r:id="rId5"/>
    <p:sldMasterId id="2147483666" r:id="rId6"/>
    <p:sldMasterId id="2147483678" r:id="rId7"/>
  </p:sldMasterIdLst>
  <p:notesMasterIdLst>
    <p:notesMasterId r:id="rId31"/>
  </p:notesMasterIdLst>
  <p:sldIdLst>
    <p:sldId id="256" r:id="rId8"/>
    <p:sldId id="290" r:id="rId9"/>
    <p:sldId id="292" r:id="rId10"/>
    <p:sldId id="295" r:id="rId11"/>
    <p:sldId id="296" r:id="rId12"/>
    <p:sldId id="293" r:id="rId13"/>
    <p:sldId id="291" r:id="rId14"/>
    <p:sldId id="264" r:id="rId15"/>
    <p:sldId id="286" r:id="rId16"/>
    <p:sldId id="265" r:id="rId17"/>
    <p:sldId id="266" r:id="rId18"/>
    <p:sldId id="297" r:id="rId19"/>
    <p:sldId id="267" r:id="rId20"/>
    <p:sldId id="270" r:id="rId21"/>
    <p:sldId id="273" r:id="rId22"/>
    <p:sldId id="271" r:id="rId23"/>
    <p:sldId id="288" r:id="rId24"/>
    <p:sldId id="287" r:id="rId25"/>
    <p:sldId id="274" r:id="rId26"/>
    <p:sldId id="289" r:id="rId27"/>
    <p:sldId id="298" r:id="rId28"/>
    <p:sldId id="299" r:id="rId29"/>
    <p:sldId id="282" r:id="rId30"/>
  </p:sldIdLst>
  <p:sldSz cx="12192000" cy="6858000"/>
  <p:notesSz cx="6858000" cy="9144000"/>
  <p:embeddedFontLst>
    <p:embeddedFont>
      <p:font typeface="Arial Narrow" panose="020B0604020202020204" pitchFamily="3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Quattrocento Sans" panose="020B0502050000020003"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jx6KRDJvlpXUkPiqIl1k9l0a/FG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ynn, Kirk@Wildlife" initials="" lastIdx="13" clrIdx="0"/>
  <p:cmAuthor id="1" name="Emmanis Dorval" initials="" lastIdx="16" clrIdx="1"/>
  <p:cmAuthor id="2" name="Kirk Lynn" initials="" lastIdx="1" clrIdx="2"/>
  <p:cmAuthor id="3" name="Valerie Termini" initials="" lastIdx="1" clrIdx="3"/>
  <p:cmAuthor id="4" name="Lynn, Kirk@Wildlife" initials="LK" lastIdx="40" clrIdx="4">
    <p:extLst>
      <p:ext uri="{19B8F6BF-5375-455C-9EA6-DF929625EA0E}">
        <p15:presenceInfo xmlns:p15="http://schemas.microsoft.com/office/powerpoint/2012/main" userId="S::Kirk.Lynn@wildlife.ca.gov::f1cfdae4-9910-4a1b-a6a0-0a16f987d906" providerId="AD"/>
      </p:ext>
    </p:extLst>
  </p:cmAuthor>
  <p:cmAuthor id="5" name="Emmanis Dorval" initials="ED" lastIdx="5" clrIdx="5">
    <p:extLst>
      <p:ext uri="{19B8F6BF-5375-455C-9EA6-DF929625EA0E}">
        <p15:presenceInfo xmlns:p15="http://schemas.microsoft.com/office/powerpoint/2012/main" userId="S-1-5-21-1625102663-4013227018-1311561448-38089" providerId="AD"/>
      </p:ext>
    </p:extLst>
  </p:cmAuthor>
  <p:cmAuthor id="6" name="Diane Pleschner-Steele" initials="DP" lastIdx="2" clrIdx="6">
    <p:extLst>
      <p:ext uri="{19B8F6BF-5375-455C-9EA6-DF929625EA0E}">
        <p15:presenceInfo xmlns:p15="http://schemas.microsoft.com/office/powerpoint/2012/main" userId="ea5349c1876d0e4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p:restoredTop sz="72272" autoAdjust="0"/>
  </p:normalViewPr>
  <p:slideViewPr>
    <p:cSldViewPr snapToGrid="0">
      <p:cViewPr varScale="1">
        <p:scale>
          <a:sx n="82" d="100"/>
          <a:sy n="82" d="100"/>
        </p:scale>
        <p:origin x="1160" y="1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8.fntdata"/><Relationship Id="rId21" Type="http://schemas.openxmlformats.org/officeDocument/2006/relationships/slide" Target="slides/slide14.xml"/><Relationship Id="rId34" Type="http://schemas.openxmlformats.org/officeDocument/2006/relationships/font" Target="fonts/font3.fntdata"/><Relationship Id="rId42" Type="http://schemas.openxmlformats.org/officeDocument/2006/relationships/font" Target="fonts/font11.fntdata"/><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customschemas.google.com/relationships/presentationmetadata" Target="metadata"/><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4.fntdata"/><Relationship Id="rId43" Type="http://schemas.openxmlformats.org/officeDocument/2006/relationships/font" Target="fonts/font12.fntdata"/><Relationship Id="rId56"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3.xml"/><Relationship Id="rId41" Type="http://schemas.openxmlformats.org/officeDocument/2006/relationships/font" Target="fonts/font10.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omments/comment1.xml><?xml version="1.0" encoding="utf-8"?>
<p:cmLst xmlns:a="http://schemas.openxmlformats.org/drawingml/2006/main" xmlns:r="http://schemas.openxmlformats.org/officeDocument/2006/relationships" xmlns:p="http://schemas.openxmlformats.org/presentationml/2006/main">
  <p:cm authorId="4" dt="2022-03-08T13:52:06.704" idx="29">
    <p:pos x="10" y="10"/>
    <p:text>In notes, maybe define "brailed"</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22-03-08T13:59:40.034" idx="35">
    <p:pos x="10" y="10"/>
    <p:text>Note - swapped plane photos with slide 10.  The caption here refers to Devin's plane, so used this photo instead</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I’m Diane Pleschner-Steele, Executive Director of the Non-profit California </a:t>
            </a:r>
            <a:r>
              <a:rPr lang="en-US" dirty="0" err="1"/>
              <a:t>Wetfish</a:t>
            </a:r>
            <a:r>
              <a:rPr lang="en-US" dirty="0"/>
              <a:t> Producers Association.  We represent the majority of California’s historic “</a:t>
            </a:r>
            <a:r>
              <a:rPr lang="en-US" dirty="0" err="1"/>
              <a:t>wetfish</a:t>
            </a:r>
            <a:r>
              <a:rPr lang="en-US" dirty="0"/>
              <a:t>” industry.  Our partners are Kirk Lynn from the California Department of Fish and Wildlife, and </a:t>
            </a:r>
            <a:r>
              <a:rPr lang="en-US" dirty="0" err="1"/>
              <a:t>Emmanis</a:t>
            </a:r>
            <a:r>
              <a:rPr lang="en-US" dirty="0"/>
              <a:t> Dorval from NOAA Fisheries, Southwest Fisheries Science Center.</a:t>
            </a:r>
          </a:p>
          <a:p>
            <a:pPr marL="0" lvl="0" indent="0" algn="l" rtl="0">
              <a:spcBef>
                <a:spcPts val="0"/>
              </a:spcBef>
              <a:spcAft>
                <a:spcPts val="0"/>
              </a:spcAft>
              <a:buNone/>
            </a:pPr>
            <a:r>
              <a:rPr lang="en-US" dirty="0"/>
              <a:t>We’re pleased to share information about our collaborative nearshore aerial surveys. </a:t>
            </a:r>
            <a:endParaRPr dirty="0"/>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 primary goal from the Methods Review  was to develop a variance estimate for CPS biomass.   </a:t>
            </a:r>
          </a:p>
          <a:p>
            <a:pPr marL="0" lvl="0" indent="0" algn="l" rtl="0">
              <a:spcBef>
                <a:spcPts val="0"/>
              </a:spcBef>
              <a:spcAft>
                <a:spcPts val="0"/>
              </a:spcAft>
              <a:buNone/>
            </a:pPr>
            <a:r>
              <a:rPr lang="en-US" dirty="0"/>
              <a:t>The left panel shows detail for one stratum, and the right panel shows the position of </a:t>
            </a:r>
            <a:r>
              <a:rPr lang="en-US" dirty="0">
                <a:highlight>
                  <a:srgbClr val="00FFFF"/>
                </a:highlight>
              </a:rPr>
              <a:t>4 research</a:t>
            </a:r>
            <a:r>
              <a:rPr lang="en-US" dirty="0"/>
              <a:t> strata in S.CA. </a:t>
            </a:r>
          </a:p>
          <a:p>
            <a:pPr marL="0" lvl="0" indent="0" algn="l" rtl="0">
              <a:spcBef>
                <a:spcPts val="0"/>
              </a:spcBef>
              <a:spcAft>
                <a:spcPts val="0"/>
              </a:spcAft>
              <a:buNone/>
            </a:pPr>
            <a:r>
              <a:rPr lang="en-US" dirty="0"/>
              <a:t> There are three bands or survey transects – each is flown three times.  This way scientists can look at the variance of the fish tonnage observed among and within transects.  </a:t>
            </a:r>
            <a:endParaRPr dirty="0"/>
          </a:p>
          <a:p>
            <a:pPr marL="0" lvl="0" indent="0" algn="l" rtl="0">
              <a:spcBef>
                <a:spcPts val="0"/>
              </a:spcBef>
              <a:spcAft>
                <a:spcPts val="0"/>
              </a:spcAft>
              <a:buNone/>
            </a:pPr>
            <a:r>
              <a:rPr lang="en-US" dirty="0"/>
              <a:t>Each band = 1,200 m wide, so the aerial survey covers waters from shore out to 3,600 m.    </a:t>
            </a:r>
            <a:endParaRPr dirty="0"/>
          </a:p>
          <a:p>
            <a:pPr marL="0" lvl="0" indent="0" algn="l" rtl="0">
              <a:spcBef>
                <a:spcPts val="0"/>
              </a:spcBef>
              <a:spcAft>
                <a:spcPts val="0"/>
              </a:spcAft>
              <a:buNone/>
            </a:pPr>
            <a:r>
              <a:rPr lang="en-US" dirty="0"/>
              <a:t>The SSC agreed that it was ok to use “among transect” data to calculate variance for aerial survey biomass estimates.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04" name="Google Shape;20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1:notes"/>
          <p:cNvSpPr>
            <a:spLocks noGrp="1" noRot="1" noChangeAspect="1"/>
          </p:cNvSpPr>
          <p:nvPr>
            <p:ph type="sldImg" idx="2"/>
          </p:nvPr>
        </p:nvSpPr>
        <p:spPr>
          <a:xfrm>
            <a:off x="1023938" y="1095375"/>
            <a:ext cx="4989512" cy="2808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Scientists developed a table of school sizes and number of schools of each size that should be caught in point sets to develop a calibration curve for pilot biomass estimates.</a:t>
            </a:r>
          </a:p>
          <a:p>
            <a:pPr marL="0" lvl="0" indent="0" algn="l" rtl="0">
              <a:spcBef>
                <a:spcPts val="0"/>
              </a:spcBef>
              <a:spcAft>
                <a:spcPts val="0"/>
              </a:spcAft>
              <a:buNone/>
            </a:pPr>
            <a:r>
              <a:rPr lang="en-US" dirty="0"/>
              <a:t>This is a summary table of point sets collected so far for sardine. </a:t>
            </a:r>
          </a:p>
          <a:p>
            <a:pPr marL="0" lvl="0" indent="0" algn="l" rtl="0">
              <a:spcBef>
                <a:spcPts val="0"/>
              </a:spcBef>
              <a:spcAft>
                <a:spcPts val="0"/>
              </a:spcAft>
              <a:buNone/>
            </a:pPr>
            <a:r>
              <a:rPr lang="en-US" dirty="0"/>
              <a:t>We are working to collect more data in S CA for larger (80+ mt) schools, and in Monterey for schools of all sizes.  </a:t>
            </a:r>
          </a:p>
          <a:p>
            <a:pPr marL="0" lvl="0" indent="0" algn="l" rtl="0">
              <a:spcBef>
                <a:spcPts val="0"/>
              </a:spcBef>
              <a:spcAft>
                <a:spcPts val="0"/>
              </a:spcAft>
              <a:buNone/>
            </a:pPr>
            <a:r>
              <a:rPr lang="en-US" dirty="0"/>
              <a:t>We’re also working to expand and improve data collection for northern anchovy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are submitting another EFP application requesting authorization to capture 300 mt of sardines for point sets in 2022-23, because the directed fishery is still closed.</a:t>
            </a:r>
            <a:endParaRPr dirty="0"/>
          </a:p>
          <a:p>
            <a:pPr marL="0" lvl="0" indent="0" algn="l" rtl="0">
              <a:spcBef>
                <a:spcPts val="0"/>
              </a:spcBef>
              <a:spcAft>
                <a:spcPts val="0"/>
              </a:spcAft>
              <a:buNone/>
            </a:pPr>
            <a:r>
              <a:rPr lang="en-US" dirty="0"/>
              <a:t>Point set data are valuable both for validating observer tonnage estimates and species ID (including mixed schools), and and for providing biological information for stock assessments </a:t>
            </a:r>
            <a:r>
              <a:rPr lang="en-US" dirty="0">
                <a:highlight>
                  <a:srgbClr val="00FFFF"/>
                </a:highlight>
              </a:rPr>
              <a:t>through collected samples</a:t>
            </a:r>
            <a:r>
              <a:rPr lang="en-US" dirty="0"/>
              <a: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15" name="Google Shape;21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a:highlight>
                  <a:srgbClr val="00FFFF"/>
                </a:highlight>
              </a:rPr>
              <a:t>Here are photos of the purse seine catch method used for point sets.  </a:t>
            </a:r>
            <a:r>
              <a:rPr lang="en-US" dirty="0"/>
              <a:t>The pilot directs the fisherman to a school, and communicates the position of the fish to the vessel as the vessel encircles (or wraps) the school with the seine net.  Both the pilot, co-pilot and fisherman provide independent estimates of tons captured and the percent of the school captured. Point sets count as valid only if near 100% of the school is captured.</a:t>
            </a:r>
          </a:p>
          <a:p>
            <a:r>
              <a:rPr lang="en-US" dirty="0"/>
              <a:t>At the dock, samples are taken from the landed catch to determine species composition, and the catch is weighed. </a:t>
            </a:r>
          </a:p>
          <a:p>
            <a:r>
              <a:rPr lang="en-US" dirty="0"/>
              <a:t>From these point sets, pilot tonnage estimates are compared with actual landed weight to develop a bias correction factor that is then applied to field survey data.</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9252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are calibration curves for both (spotter 1) and (spotter 2).  The Y-axis = pilot tonnage estimates, X-axis = landed measured catch weight. </a:t>
            </a:r>
          </a:p>
          <a:p>
            <a:pPr marL="0" lvl="0" indent="0" algn="l" rtl="0">
              <a:spcBef>
                <a:spcPts val="0"/>
              </a:spcBef>
              <a:spcAft>
                <a:spcPts val="0"/>
              </a:spcAft>
              <a:buNone/>
            </a:pPr>
            <a:r>
              <a:rPr lang="en-US" dirty="0"/>
              <a:t>We have </a:t>
            </a:r>
            <a:r>
              <a:rPr lang="en-US" b="0" dirty="0"/>
              <a:t>more data points for spotter 1, since he was also part of 2010 industry aerial survey. Spotter 1 also flies as observer in the CDFW plane.</a:t>
            </a:r>
            <a:endParaRPr b="0" dirty="0"/>
          </a:p>
          <a:p>
            <a:pPr marL="0" lvl="0" indent="0" algn="l" rtl="0">
              <a:spcBef>
                <a:spcPts val="0"/>
              </a:spcBef>
              <a:spcAft>
                <a:spcPts val="0"/>
              </a:spcAft>
              <a:buNone/>
            </a:pPr>
            <a:r>
              <a:rPr lang="en-US" dirty="0"/>
              <a:t>Based on point set estimates, </a:t>
            </a:r>
            <a:r>
              <a:rPr lang="en-US" b="1" dirty="0"/>
              <a:t>Spotter 1 predictions are about 90% accurate and tend to underestimate actual school </a:t>
            </a:r>
            <a:r>
              <a:rPr lang="en-US" b="1" strike="noStrike" dirty="0">
                <a:highlight>
                  <a:srgbClr val="00FFFF"/>
                </a:highlight>
              </a:rPr>
              <a:t>biomass</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24" name="Google Shape;22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left figure on this slide shows the summer 2019 NOAA Acoustic Trawl survey map for the core area (offshore), with CDFW’s nearshore survey area highlighted. The right figure shows CDFW aerial survey sardine observations.</a:t>
            </a:r>
            <a:endParaRPr dirty="0"/>
          </a:p>
          <a:p>
            <a:pPr marL="0" lvl="0" indent="0" algn="l" rtl="0">
              <a:spcBef>
                <a:spcPts val="0"/>
              </a:spcBef>
              <a:spcAft>
                <a:spcPts val="0"/>
              </a:spcAft>
              <a:buNone/>
            </a:pPr>
            <a:r>
              <a:rPr lang="en-US" dirty="0"/>
              <a:t>During the months of July and early August, the AT coastwide survey observed 94%  of sardine from from near the Columbia River in OR to Bodega Bay in N CA.  (31,695 mt)</a:t>
            </a:r>
            <a:endParaRPr dirty="0"/>
          </a:p>
          <a:p>
            <a:pPr marL="0" lvl="0" indent="0" algn="l" rtl="0">
              <a:spcBef>
                <a:spcPts val="0"/>
              </a:spcBef>
              <a:spcAft>
                <a:spcPts val="0"/>
              </a:spcAft>
              <a:buNone/>
            </a:pPr>
            <a:r>
              <a:rPr lang="en-US" dirty="0"/>
              <a:t>In early August the CDFW Nearshore Aerial Survey observed 12,279 mt of sardine in northern CA – between Drake’s Bay and Big Sur.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There was minimal double-counting between the two surveys. The  CCPSS estimate  (12,279 mt) was ~ 27% of the total sardine biomass when combined with the AT estimate (33,362 mt).</a:t>
            </a:r>
          </a:p>
          <a:p>
            <a:pPr marL="0" lvl="0" indent="0" algn="l" rtl="0">
              <a:spcBef>
                <a:spcPts val="0"/>
              </a:spcBef>
              <a:spcAft>
                <a:spcPts val="0"/>
              </a:spcAft>
              <a:buNone/>
            </a:pPr>
            <a:r>
              <a:rPr lang="en-US" dirty="0"/>
              <a:t>The NOAA AT survey apparently “missed” thousands of tons of sardine that year.  That was significant because 2019 was the year that northern sardines were declared "overfished," as the biomass estimate fell below 50,000 mt.</a:t>
            </a: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Fig 18  TM 626</a:t>
            </a:r>
            <a:endParaRPr dirty="0"/>
          </a:p>
          <a:p>
            <a:pPr marL="0" lvl="0" indent="0" algn="l" rtl="0">
              <a:spcBef>
                <a:spcPts val="0"/>
              </a:spcBef>
              <a:spcAft>
                <a:spcPts val="0"/>
              </a:spcAft>
              <a:buNone/>
            </a:pPr>
            <a:endParaRPr dirty="0"/>
          </a:p>
        </p:txBody>
      </p:sp>
      <p:sp>
        <p:nvSpPr>
          <p:cNvPr id="264" name="Google Shape;26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8:notes"/>
          <p:cNvSpPr>
            <a:spLocks noGrp="1" noRot="1" noChangeAspect="1"/>
          </p:cNvSpPr>
          <p:nvPr>
            <p:ph type="sldImg" idx="2"/>
          </p:nvPr>
        </p:nvSpPr>
        <p:spPr>
          <a:xfrm>
            <a:off x="1023938" y="1095375"/>
            <a:ext cx="4989512" cy="2808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is a summary of aerial survey observations since 2017 that were coordinated with offshore acoustic-trawl surveys.  </a:t>
            </a:r>
            <a:endParaRPr dirty="0"/>
          </a:p>
          <a:p>
            <a:pPr marL="0" lvl="0" indent="0" algn="l" rtl="0">
              <a:spcBef>
                <a:spcPts val="0"/>
              </a:spcBef>
              <a:spcAft>
                <a:spcPts val="0"/>
              </a:spcAft>
              <a:buNone/>
            </a:pPr>
            <a:r>
              <a:rPr lang="en-US" dirty="0"/>
              <a:t>CDFW now strives to conduct aerial surveys at the same time as NOAA offshore surveys. </a:t>
            </a:r>
            <a:endParaRPr dirty="0"/>
          </a:p>
          <a:p>
            <a:pPr marL="0" lvl="0" indent="0" algn="l" rtl="0">
              <a:spcBef>
                <a:spcPts val="0"/>
              </a:spcBef>
              <a:spcAft>
                <a:spcPts val="0"/>
              </a:spcAft>
              <a:buNone/>
            </a:pPr>
            <a:r>
              <a:rPr lang="en-US" dirty="0"/>
              <a:t>Sardine disaster relief funding has enabled CWPA to support the Department’s aerial survey with camera and spotter pilot and also to charter vessels to collect point sets and biological samples as allowed by our EFPs. </a:t>
            </a:r>
            <a:endParaRPr dirty="0"/>
          </a:p>
          <a:p>
            <a:pPr marL="0" lvl="0" indent="0" algn="l" rtl="0">
              <a:spcBef>
                <a:spcPts val="0"/>
              </a:spcBef>
              <a:spcAft>
                <a:spcPts val="0"/>
              </a:spcAft>
              <a:buNone/>
            </a:pPr>
            <a:endParaRPr dirty="0"/>
          </a:p>
        </p:txBody>
      </p:sp>
      <p:sp>
        <p:nvSpPr>
          <p:cNvPr id="294" name="Google Shape;29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6:notes"/>
          <p:cNvSpPr>
            <a:spLocks noGrp="1" noRot="1" noChangeAspect="1"/>
          </p:cNvSpPr>
          <p:nvPr>
            <p:ph type="sldImg" idx="2"/>
          </p:nvPr>
        </p:nvSpPr>
        <p:spPr>
          <a:xfrm>
            <a:off x="652463" y="704850"/>
            <a:ext cx="4378325" cy="2463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CDFW aerial survey data were presented at the 2019 sardine Stock Assessment Review Panel meeting.  The STAR Panel recognized that the aerial survey data represent nearshore sardine in CA that the AT survey misses.  Aerial data were used to adjust the catchability (q) of the AT survey, which is the primary data input into the stock assessment.</a:t>
            </a:r>
          </a:p>
          <a:p>
            <a:pPr marL="0" lvl="0" indent="0" algn="l" rtl="0">
              <a:spcBef>
                <a:spcPts val="0"/>
              </a:spcBef>
              <a:spcAft>
                <a:spcPts val="0"/>
              </a:spcAft>
              <a:buNone/>
            </a:pPr>
            <a:r>
              <a:rPr lang="en-US" dirty="0"/>
              <a:t>Use of the Department’s aerial survey data set a precedent  to include a nearshore correction factor in future stock assessments --  and it resulted in a 30% increase in the AT survey estimate, even though the aerial estimate covered only a few hundred miles of coast, limited by persistent fog.   </a:t>
            </a:r>
          </a:p>
          <a:p>
            <a:pPr marL="0" lvl="0" indent="0" algn="l" rtl="0">
              <a:spcBef>
                <a:spcPts val="0"/>
              </a:spcBef>
              <a:spcAft>
                <a:spcPts val="0"/>
              </a:spcAft>
              <a:buNone/>
            </a:pPr>
            <a:r>
              <a:rPr lang="en-US" dirty="0"/>
              <a:t>The draft 2022 sardine update assessment reviewed recently by the SSC Subcommittee acknowledged that the “northern” sardine stock is likely under-estimated</a:t>
            </a:r>
            <a:endParaRPr dirty="0"/>
          </a:p>
          <a:p>
            <a:pPr marL="0" lvl="0" indent="0" algn="l" rtl="0">
              <a:spcBef>
                <a:spcPts val="0"/>
              </a:spcBef>
              <a:spcAft>
                <a:spcPts val="0"/>
              </a:spcAft>
              <a:buNone/>
            </a:pPr>
            <a:r>
              <a:rPr lang="en-US" dirty="0">
                <a:highlight>
                  <a:srgbClr val="00FFFF"/>
                </a:highlight>
              </a:rPr>
              <a:t>Aerial survey data were also presented and used in the 2021 northern anchovy stock assessment in a similar way, to adjust for offshore survey catchability.</a:t>
            </a:r>
            <a:endParaRPr dirty="0">
              <a:highlight>
                <a:srgbClr val="00FFFF"/>
              </a:high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highlight>
                  <a:srgbClr val="00FFFF"/>
                </a:highlight>
              </a:rPr>
              <a:t>This is a good beginning!</a:t>
            </a: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77" name="Google Shape;27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Conducting the aerial survey poses unique challenges -   Mother Nature is unpredictable,  so is Fish behavior --  sardines only surface during certain conditions, and attempting to wrap the entire school during daylight is VERY challenging!!  That’s why most CPS fishing in CA is done at night.</a:t>
            </a:r>
          </a:p>
          <a:p>
            <a:r>
              <a:rPr lang="en-US" dirty="0"/>
              <a:t> Logistics also are challenging…  We now attempt to time aerial surveys in conjunction with NOAA AT surveys, but the NOAA ships are scheduled years in advance.  CDFW also needs to schedule plane time in advance with no consideration of weather.  And pilots and fishing vessels also face scheduling challenges.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44358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challenges, our collaborative aerial surveys are helping to improve the accuracy of sardine stock assessments, and will be important in future anchovy stock assessments.</a:t>
            </a:r>
          </a:p>
          <a:p>
            <a:r>
              <a:rPr lang="en-US" dirty="0"/>
              <a:t>Aerial surveys help to document fishermen’s observations of CPS abundance on their fishing grounds – which are largely inshore of NOAA acoustic surveys.</a:t>
            </a:r>
          </a:p>
          <a:p>
            <a:endParaRPr lang="en-US" dirty="0"/>
          </a:p>
          <a:p>
            <a:r>
              <a:rPr lang="en-US" dirty="0"/>
              <a:t>Our aerial surveys were used as a nearshore correction factor for sardine in 2020, resulting in a 30% Q adjustment</a:t>
            </a:r>
          </a:p>
          <a:p>
            <a:r>
              <a:rPr lang="en-US" dirty="0"/>
              <a:t>Improving stock assessments will (hopefully) help to reopen the sardine fishery and boost the accuracy of anchovy stock assessments as well.</a:t>
            </a:r>
          </a:p>
          <a:p>
            <a:r>
              <a:rPr lang="en-US" dirty="0"/>
              <a:t>We extend grateful thanks to both CDFW and SWFSC for supporting this work – helping to improve the science underpinning CPS fishery management.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1342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9:notes"/>
          <p:cNvSpPr>
            <a:spLocks noGrp="1" noRot="1" noChangeAspect="1"/>
          </p:cNvSpPr>
          <p:nvPr>
            <p:ph type="sldImg" idx="2"/>
          </p:nvPr>
        </p:nvSpPr>
        <p:spPr>
          <a:xfrm>
            <a:off x="1023938" y="1095375"/>
            <a:ext cx="4989512" cy="2808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We will continue to support CDFW’s aerial survey efforts by providing the camera system and spotter pilot, and chartering vessels to collect biological samples.</a:t>
            </a:r>
            <a:endParaRPr dirty="0"/>
          </a:p>
          <a:p>
            <a:pPr marL="0" lvl="0" indent="0" algn="l" rtl="0">
              <a:spcBef>
                <a:spcPts val="0"/>
              </a:spcBef>
              <a:spcAft>
                <a:spcPts val="0"/>
              </a:spcAft>
              <a:buNone/>
            </a:pPr>
            <a:r>
              <a:rPr lang="en-US" dirty="0"/>
              <a:t>We’re cooperating with CDFW in their Drone project, investigating the use of enhanced photo imagery to identify species. This could help to automate aerial survey output, and address reproducibility of aerial survey biomass estimates.</a:t>
            </a:r>
          </a:p>
          <a:p>
            <a:pPr marL="0" lvl="0" indent="0" algn="l" rtl="0">
              <a:spcBef>
                <a:spcPts val="0"/>
              </a:spcBef>
              <a:spcAft>
                <a:spcPts val="0"/>
              </a:spcAft>
              <a:buNone/>
            </a:pPr>
            <a:r>
              <a:rPr lang="en-US" dirty="0"/>
              <a:t>We’re also working to improve aerial estimates of anchovy, especially how to document Young of the Year, or “pinhead” anchovy.</a:t>
            </a:r>
          </a:p>
          <a:p>
            <a:pPr marL="0" lvl="0" indent="0" algn="l" rtl="0">
              <a:spcBef>
                <a:spcPts val="0"/>
              </a:spcBef>
              <a:spcAft>
                <a:spcPts val="0"/>
              </a:spcAft>
              <a:buNone/>
            </a:pPr>
            <a:r>
              <a:rPr lang="en-US" dirty="0"/>
              <a:t>CA’s </a:t>
            </a:r>
            <a:r>
              <a:rPr lang="en-US" dirty="0" err="1"/>
              <a:t>wetfish</a:t>
            </a:r>
            <a:r>
              <a:rPr lang="en-US" dirty="0"/>
              <a:t> industry recognizes the importance of this work, and has earmarked funding from sardine disaster relief mitigation funds in both 2015-16 and 2017-19 to continue this collaboration.</a:t>
            </a:r>
            <a:endParaRPr dirty="0"/>
          </a:p>
        </p:txBody>
      </p:sp>
      <p:sp>
        <p:nvSpPr>
          <p:cNvPr id="304" name="Google Shape;30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present a very short history of California’s </a:t>
            </a:r>
            <a:r>
              <a:rPr lang="en-US" dirty="0" err="1"/>
              <a:t>wetfish</a:t>
            </a:r>
            <a:r>
              <a:rPr lang="en-US" dirty="0"/>
              <a:t> industry, fishery operation and management.  </a:t>
            </a:r>
          </a:p>
          <a:p>
            <a:r>
              <a:rPr lang="en-US" dirty="0"/>
              <a:t>Then we’ll discuss the nearshore aerial survey – its origins, research goals and methods.  We’ll follow up with examples of our survey results, future plans and the positive benefits to California’s </a:t>
            </a:r>
            <a:r>
              <a:rPr lang="en-US" dirty="0" err="1"/>
              <a:t>wetfish</a:t>
            </a:r>
            <a:r>
              <a:rPr lang="en-US" dirty="0"/>
              <a:t> industry.</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7280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couple of examples of the benefits of this survey work:  These data were not used in the stock assessment or management  at the time, but the 2020 STAR Panel Review set a precedent by incorporating aerial survey data as a nearshore correction factor, so these surveys will be considered in the future.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2896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Here’s another example.  Persistence pays off!!  Fishermen’s nearshore observations are now being acknowledged and quantified.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144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research program fits the saying “It takes a village…”   We extend grateful thanks to all the people who have contributed to the success of this collaboration.</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1994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3" name="Google Shape;37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 would be happy to answer any questions.</a:t>
            </a:r>
            <a:endParaRPr dirty="0"/>
          </a:p>
        </p:txBody>
      </p:sp>
      <p:sp>
        <p:nvSpPr>
          <p:cNvPr id="374" name="Google Shape;37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23</a:t>
            </a:fld>
            <a:endParaRPr sz="12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Sardines are a vital member of the Coastal Pelagic Species (CPS) complex and the foundation of CA’s historic “</a:t>
            </a:r>
            <a:r>
              <a:rPr lang="en-US" dirty="0" err="1"/>
              <a:t>wetfish</a:t>
            </a:r>
            <a:r>
              <a:rPr lang="en-US" dirty="0"/>
              <a:t>” industry.  CPS – including sardine, anchovy, mackerels and squid – are called </a:t>
            </a:r>
            <a:r>
              <a:rPr lang="en-US" dirty="0" err="1"/>
              <a:t>wetfish</a:t>
            </a:r>
            <a:r>
              <a:rPr lang="en-US" dirty="0"/>
              <a:t> because historically they were canned wet from the sea, with minimal pre-processing.  Sardines were once the largest fishery in the western hemisphere, and the fleet in California numbered more than 300 vessels.  </a:t>
            </a:r>
          </a:p>
          <a:p>
            <a:r>
              <a:rPr lang="en-US" dirty="0"/>
              <a:t>CPS are typically caught using ‘round-haul’ nets.  Purse seine nets operate by encircling the school of fish, then a skiff holds the top of the net open while the captain hydraulically draws the bottom of the net closed, like a drawstring purse.  Fish are then pumped or brailed into the hold of the vessel.</a:t>
            </a:r>
          </a:p>
          <a:p>
            <a:r>
              <a:rPr lang="en-US" dirty="0"/>
              <a:t>The sardine resource and fishery collapsed in the late 1940s and early ‘50s and the State implemented a moratorium on directed fishing that lasted for nearly two decades..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372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Meanwhile, scientists discovered that CPS have dynamic natural cycles of abundance, driven largely by environmental forcing.</a:t>
            </a:r>
          </a:p>
          <a:p>
            <a:r>
              <a:rPr lang="en-US" dirty="0"/>
              <a:t>Sardines began returning to abundance in the late 1980s, and moved to federal management in 2000 as the population again expanded north of California.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8573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Pacific Fishery Management Council  manages the “northern” sardine stock under the CPS FMP, which established a limited entry program for CA CPS fisheries.  California’s limited entry CPS fleet now numbers only 65 vessels.</a:t>
            </a:r>
          </a:p>
          <a:p>
            <a:r>
              <a:rPr lang="en-US" dirty="0"/>
              <a:t> The Council sets sardine quotas based on annual stock surveys conducted by the Southwest Fisheries Science Center. </a:t>
            </a:r>
          </a:p>
          <a:p>
            <a:r>
              <a:rPr lang="en-US" b="0" dirty="0"/>
              <a:t>But NOAA surveys do not extend into nearshore waters, where 70 percent or more of CA’s sardine and anchovy fisheries occur.</a:t>
            </a:r>
          </a:p>
          <a:p>
            <a:r>
              <a:rPr lang="en-US" b="1" dirty="0"/>
              <a:t>And that became a big problem when </a:t>
            </a:r>
            <a:r>
              <a:rPr lang="en-US" b="1" dirty="0">
                <a:highlight>
                  <a:srgbClr val="00FFFF"/>
                </a:highlight>
              </a:rPr>
              <a:t>biomass estimates from </a:t>
            </a:r>
            <a:r>
              <a:rPr lang="en-US" b="1" dirty="0"/>
              <a:t>sardine stock assessments declined, beginning in 2008.</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5837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As stock assessments and sardine quotas declined, fishing seasons closed early from 2008 onward.  So, groups of fishermen in the PNW and CA worked with scientists to develop a coastwide survey plan to document the sardines that fishermen were seeing, with the goal to improve sardine stock assessments.</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 2009 CWPA surveyed Northern CA down to Monterey, and in 2010 we chartered 4 planes and 8 vessels and surveyed both Northern and Southern CA.  We were granted Exempted Fishing Permits (EFPs) to catch sardines when the season was closed.  </a:t>
            </a:r>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2505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Our plan was to fly aerial surveys in both the Northwest and California, inshore of NOAA surveys, The pilots used an aerial camera system to document the schools they saw and estimated, both in size and species composition. We validated pilot tonnage estimates with “point sets” on targeted schools to quantify pilot observations.  Fishermen were required to store individual schools in separate hatches.  At the dock each school was weighed, measured and  biological samples taken.</a:t>
            </a:r>
          </a:p>
          <a:p>
            <a:r>
              <a:rPr lang="en-US" dirty="0"/>
              <a:t>Aerial survey data were first used in the 2009 stock assessment, and again in 2010, and the surveys led to an increase in the catch limit. </a:t>
            </a:r>
          </a:p>
          <a:p>
            <a:r>
              <a:rPr lang="en-US" dirty="0"/>
              <a:t>In 2011 CWPA could not afford to conduct another aerial survey and the Northwest had trouble too, so aerial surveys were dropped from the stock assessment. But CDFW offered to provide a plane and collaborate to continue the nearshore surveys, and we began partnering with the Department in 2012.</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8189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a:spLocks noGrp="1" noRot="1" noChangeAspect="1"/>
          </p:cNvSpPr>
          <p:nvPr>
            <p:ph type="sldImg" idx="2"/>
          </p:nvPr>
        </p:nvSpPr>
        <p:spPr>
          <a:xfrm>
            <a:off x="1023938" y="1095375"/>
            <a:ext cx="4989512" cy="2808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 CCPSS survey began  for sardine in S.CA. </a:t>
            </a:r>
          </a:p>
          <a:p>
            <a:pPr marL="0" lvl="0" indent="0" algn="l" rtl="0">
              <a:spcBef>
                <a:spcPts val="0"/>
              </a:spcBef>
              <a:spcAft>
                <a:spcPts val="0"/>
              </a:spcAft>
              <a:buNone/>
            </a:pPr>
            <a:r>
              <a:rPr lang="en-US" dirty="0"/>
              <a:t>This is the timeline of progress in our collaborative research.</a:t>
            </a:r>
          </a:p>
          <a:p>
            <a:pPr marL="0" lvl="0" indent="0" algn="l" rtl="0">
              <a:spcBef>
                <a:spcPts val="0"/>
              </a:spcBef>
              <a:spcAft>
                <a:spcPts val="0"/>
              </a:spcAft>
              <a:buNone/>
            </a:pPr>
            <a:r>
              <a:rPr lang="en-US" dirty="0"/>
              <a:t>We continued collaborating after the directed sardine fishery was closed in 2015, when the age 1+ biomass estimate fell below 150,000 mt.</a:t>
            </a:r>
            <a:endParaRPr dirty="0"/>
          </a:p>
          <a:p>
            <a:pPr marL="0" lvl="0" indent="0" algn="l" rtl="0">
              <a:spcBef>
                <a:spcPts val="0"/>
              </a:spcBef>
              <a:spcAft>
                <a:spcPts val="0"/>
              </a:spcAft>
              <a:buNone/>
            </a:pPr>
            <a:r>
              <a:rPr lang="en-US" dirty="0"/>
              <a:t>In 2017 the aerial survey underwent a methods review at the Pacific Fishery Management Council, and survey methods evolved to incorporate recommendations from the Council’s Science and Statistical Committee (SSC):</a:t>
            </a:r>
            <a:endParaRPr dirty="0"/>
          </a:p>
          <a:p>
            <a:pPr marL="0" lvl="0" indent="0" algn="l" rtl="0">
              <a:spcBef>
                <a:spcPts val="0"/>
              </a:spcBef>
              <a:spcAft>
                <a:spcPts val="0"/>
              </a:spcAft>
              <a:buNone/>
            </a:pPr>
            <a:r>
              <a:rPr lang="en-US" dirty="0"/>
              <a:t>1) to fly replicate transects to analyze variance, and </a:t>
            </a:r>
          </a:p>
          <a:p>
            <a:pPr marL="0" lvl="0" indent="0" algn="l" rtl="0">
              <a:spcBef>
                <a:spcPts val="0"/>
              </a:spcBef>
              <a:spcAft>
                <a:spcPts val="0"/>
              </a:spcAft>
              <a:buNone/>
            </a:pPr>
            <a:r>
              <a:rPr lang="en-US" dirty="0"/>
              <a:t>2) to validate spotter pilot tonnage estimates with more point sets.</a:t>
            </a:r>
          </a:p>
          <a:p>
            <a:pPr marL="0" lvl="0" indent="0" algn="l" rtl="0">
              <a:spcBef>
                <a:spcPts val="0"/>
              </a:spcBef>
              <a:spcAft>
                <a:spcPts val="0"/>
              </a:spcAft>
              <a:buNone/>
            </a:pPr>
            <a:r>
              <a:rPr lang="en-US" dirty="0"/>
              <a:t>  </a:t>
            </a:r>
            <a:r>
              <a:rPr lang="en-US" dirty="0">
                <a:highlight>
                  <a:srgbClr val="00FFFF"/>
                </a:highlight>
              </a:rPr>
              <a:t>Research on these began in August 2018.</a:t>
            </a:r>
            <a:endParaRPr dirty="0">
              <a:highlight>
                <a:srgbClr val="00FFFF"/>
              </a:highlight>
            </a:endParaRPr>
          </a:p>
          <a:p>
            <a:pPr marL="0" lvl="0" indent="0" algn="l" rtl="0">
              <a:spcBef>
                <a:spcPts val="0"/>
              </a:spcBef>
              <a:spcAft>
                <a:spcPts val="0"/>
              </a:spcAft>
              <a:buNone/>
            </a:pPr>
            <a:r>
              <a:rPr lang="en-US" dirty="0"/>
              <a:t>With help from SWFSC </a:t>
            </a:r>
            <a:r>
              <a:rPr lang="en-US" dirty="0" err="1"/>
              <a:t>Emmanis</a:t>
            </a:r>
            <a:r>
              <a:rPr lang="en-US" dirty="0"/>
              <a:t> Dorval, CDFW developed a bias correction factor to apply to spotter pilot survey biomass estimates.</a:t>
            </a:r>
            <a:endParaRPr dirty="0"/>
          </a:p>
        </p:txBody>
      </p:sp>
      <p:sp>
        <p:nvSpPr>
          <p:cNvPr id="196" name="Google Shape;19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CWPA has contributed to this work since 2012 by supporting:</a:t>
            </a:r>
          </a:p>
          <a:p>
            <a:pPr>
              <a:buFontTx/>
              <a:buChar char="-"/>
            </a:pPr>
            <a:r>
              <a:rPr lang="en-US" dirty="0"/>
              <a:t>A spotter pilot as observer in the CDFW’s plane for coastal aerial surveys. We also chartered the pilot in his own plane, and a 2</a:t>
            </a:r>
            <a:r>
              <a:rPr lang="en-US" baseline="30000" dirty="0"/>
              <a:t>nd</a:t>
            </a:r>
            <a:r>
              <a:rPr lang="en-US" dirty="0"/>
              <a:t> pilot also flying in the same plane, as well as fishing boats to conduct point sets to validate the pilot’s aerial biomass estimates</a:t>
            </a:r>
          </a:p>
          <a:p>
            <a:pPr>
              <a:buFontTx/>
              <a:buChar char="-"/>
            </a:pPr>
            <a:r>
              <a:rPr lang="en-US" dirty="0"/>
              <a:t>We also loaned the Department our Forward-motion compensating aerial camera system – to document and record the position of fish observations</a:t>
            </a:r>
          </a:p>
          <a:p>
            <a:pPr>
              <a:buFontTx/>
              <a:buChar cha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7923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
        <p:cNvGrpSpPr/>
        <p:nvPr/>
      </p:nvGrpSpPr>
      <p:grpSpPr>
        <a:xfrm>
          <a:off x="0" y="0"/>
          <a:ext cx="0" cy="0"/>
          <a:chOff x="0" y="0"/>
          <a:chExt cx="0" cy="0"/>
        </a:xfrm>
      </p:grpSpPr>
      <p:sp>
        <p:nvSpPr>
          <p:cNvPr id="16" name="Google Shape;16;p29"/>
          <p:cNvSpPr/>
          <p:nvPr/>
        </p:nvSpPr>
        <p:spPr>
          <a:xfrm>
            <a:off x="0" y="2667000"/>
            <a:ext cx="12192000" cy="762000"/>
          </a:xfrm>
          <a:prstGeom prst="rect">
            <a:avLst/>
          </a:prstGeom>
          <a:solidFill>
            <a:srgbClr val="292F6D"/>
          </a:solidFill>
          <a:ln w="12700" cap="flat" cmpd="sng">
            <a:solidFill>
              <a:srgbClr val="FAE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29"/>
          <p:cNvSpPr txBox="1">
            <a:spLocks noGrp="1"/>
          </p:cNvSpPr>
          <p:nvPr>
            <p:ph type="ctrTitle"/>
          </p:nvPr>
        </p:nvSpPr>
        <p:spPr>
          <a:xfrm>
            <a:off x="914400" y="2819400"/>
            <a:ext cx="10363200" cy="7810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2"/>
        <p:cNvGrpSpPr/>
        <p:nvPr/>
      </p:nvGrpSpPr>
      <p:grpSpPr>
        <a:xfrm>
          <a:off x="0" y="0"/>
          <a:ext cx="0" cy="0"/>
          <a:chOff x="0" y="0"/>
          <a:chExt cx="0" cy="0"/>
        </a:xfrm>
      </p:grpSpPr>
      <p:sp>
        <p:nvSpPr>
          <p:cNvPr id="93" name="Google Shape;93;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42"/>
          <p:cNvSpPr>
            <a:spLocks noGrp="1"/>
          </p:cNvSpPr>
          <p:nvPr>
            <p:ph type="pic" idx="2"/>
          </p:nvPr>
        </p:nvSpPr>
        <p:spPr>
          <a:xfrm>
            <a:off x="5183188" y="987429"/>
            <a:ext cx="6172200" cy="4873625"/>
          </a:xfrm>
          <a:prstGeom prst="rect">
            <a:avLst/>
          </a:prstGeom>
          <a:noFill/>
          <a:ln>
            <a:noFill/>
          </a:ln>
        </p:spPr>
      </p:sp>
      <p:sp>
        <p:nvSpPr>
          <p:cNvPr id="95" name="Google Shape;95;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4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9"/>
        <p:cNvGrpSpPr/>
        <p:nvPr/>
      </p:nvGrpSpPr>
      <p:grpSpPr>
        <a:xfrm>
          <a:off x="0" y="0"/>
          <a:ext cx="0" cy="0"/>
          <a:chOff x="0" y="0"/>
          <a:chExt cx="0" cy="0"/>
        </a:xfrm>
      </p:grpSpPr>
      <p:sp>
        <p:nvSpPr>
          <p:cNvPr id="100" name="Google Shape;100;p4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4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5"/>
        <p:cNvGrpSpPr/>
        <p:nvPr/>
      </p:nvGrpSpPr>
      <p:grpSpPr>
        <a:xfrm>
          <a:off x="0" y="0"/>
          <a:ext cx="0" cy="0"/>
          <a:chOff x="0" y="0"/>
          <a:chExt cx="0" cy="0"/>
        </a:xfrm>
      </p:grpSpPr>
      <p:sp>
        <p:nvSpPr>
          <p:cNvPr id="106" name="Google Shape;106;p44"/>
          <p:cNvSpPr txBox="1">
            <a:spLocks noGrp="1"/>
          </p:cNvSpPr>
          <p:nvPr>
            <p:ph type="title"/>
          </p:nvPr>
        </p:nvSpPr>
        <p:spPr>
          <a:xfrm rot="5400000">
            <a:off x="7133433"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44"/>
          <p:cNvSpPr txBox="1">
            <a:spLocks noGrp="1"/>
          </p:cNvSpPr>
          <p:nvPr>
            <p:ph type="body" idx="1"/>
          </p:nvPr>
        </p:nvSpPr>
        <p:spPr>
          <a:xfrm rot="5400000">
            <a:off x="1799433"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4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C6DD0-2D35-4258-9DA0-9AD754DFC2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BEB61B-BEB2-4E15-898C-4DAB33BB6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393860-BB72-4E7D-B0AB-B48017A6194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5F903FD-BC61-4682-BADB-2C3714F7F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FB792-C183-4937-8CE5-293A109577EA}"/>
              </a:ext>
            </a:extLst>
          </p:cNvPr>
          <p:cNvSpPr>
            <a:spLocks noGrp="1"/>
          </p:cNvSpPr>
          <p:nvPr>
            <p:ph type="sldNum" sz="quarter" idx="12"/>
          </p:nvPr>
        </p:nvSpPr>
        <p:spPr/>
        <p:txBody>
          <a:bodyPr/>
          <a:lstStyle/>
          <a:p>
            <a:fld id="{6CD15578-0748-4B33-AE57-EBD508B83A93}" type="slidenum">
              <a:rPr lang="en-US" smtClean="0"/>
              <a:t>‹#›</a:t>
            </a:fld>
            <a:endParaRPr lang="en-US"/>
          </a:p>
        </p:txBody>
      </p:sp>
    </p:spTree>
    <p:extLst>
      <p:ext uri="{BB962C8B-B14F-4D97-AF65-F5344CB8AC3E}">
        <p14:creationId xmlns:p14="http://schemas.microsoft.com/office/powerpoint/2010/main" val="394829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F49DB-16D3-466F-91CC-1F4AB8898A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EAAF31-20DA-4F1F-8740-58061FFFAD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80CD00-C749-4C2C-8BE6-E2679A44252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F3B5E0A-EF9D-417F-AA7E-FBFFD2124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FEA0E-50A0-40A4-B814-C9BF5DD9201C}"/>
              </a:ext>
            </a:extLst>
          </p:cNvPr>
          <p:cNvSpPr>
            <a:spLocks noGrp="1"/>
          </p:cNvSpPr>
          <p:nvPr>
            <p:ph type="sldNum" sz="quarter" idx="12"/>
          </p:nvPr>
        </p:nvSpPr>
        <p:spPr/>
        <p:txBody>
          <a:bodyPr/>
          <a:lstStyle/>
          <a:p>
            <a:fld id="{6CD15578-0748-4B33-AE57-EBD508B83A93}" type="slidenum">
              <a:rPr lang="en-US" smtClean="0"/>
              <a:t>‹#›</a:t>
            </a:fld>
            <a:endParaRPr lang="en-US"/>
          </a:p>
        </p:txBody>
      </p:sp>
    </p:spTree>
    <p:extLst>
      <p:ext uri="{BB962C8B-B14F-4D97-AF65-F5344CB8AC3E}">
        <p14:creationId xmlns:p14="http://schemas.microsoft.com/office/powerpoint/2010/main" val="3387400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83ED1-666C-479A-8EDB-B8FD6EEA0D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B7D368-CAD1-46C8-A8B2-039040F749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447B29-B338-4768-897B-C3C2970C20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8AB7F56-7C18-44AD-AAE8-5CB5C645E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D3636-3CD1-4B6D-9F19-560F9C0B3619}"/>
              </a:ext>
            </a:extLst>
          </p:cNvPr>
          <p:cNvSpPr>
            <a:spLocks noGrp="1"/>
          </p:cNvSpPr>
          <p:nvPr>
            <p:ph type="sldNum" sz="quarter" idx="12"/>
          </p:nvPr>
        </p:nvSpPr>
        <p:spPr/>
        <p:txBody>
          <a:bodyPr/>
          <a:lstStyle/>
          <a:p>
            <a:fld id="{6CD15578-0748-4B33-AE57-EBD508B83A93}" type="slidenum">
              <a:rPr lang="en-US" smtClean="0"/>
              <a:t>‹#›</a:t>
            </a:fld>
            <a:endParaRPr lang="en-US"/>
          </a:p>
        </p:txBody>
      </p:sp>
    </p:spTree>
    <p:extLst>
      <p:ext uri="{BB962C8B-B14F-4D97-AF65-F5344CB8AC3E}">
        <p14:creationId xmlns:p14="http://schemas.microsoft.com/office/powerpoint/2010/main" val="3771237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F1AAE-EC76-498E-A578-0F231049D8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AE1433-54AC-4BE2-84A8-AD80A5CFF9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F39047-1800-4B93-8BCE-E7105C91F1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8C2D34-E4AD-4D53-BC9A-710572BA0F7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FCD49D4-1F24-4A59-A8B9-9AEF5C4128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35D4C9-84D6-4A2C-90AB-DF99044191A2}"/>
              </a:ext>
            </a:extLst>
          </p:cNvPr>
          <p:cNvSpPr>
            <a:spLocks noGrp="1"/>
          </p:cNvSpPr>
          <p:nvPr>
            <p:ph type="sldNum" sz="quarter" idx="12"/>
          </p:nvPr>
        </p:nvSpPr>
        <p:spPr/>
        <p:txBody>
          <a:bodyPr/>
          <a:lstStyle/>
          <a:p>
            <a:fld id="{6CD15578-0748-4B33-AE57-EBD508B83A93}" type="slidenum">
              <a:rPr lang="en-US" smtClean="0"/>
              <a:t>‹#›</a:t>
            </a:fld>
            <a:endParaRPr lang="en-US"/>
          </a:p>
        </p:txBody>
      </p:sp>
    </p:spTree>
    <p:extLst>
      <p:ext uri="{BB962C8B-B14F-4D97-AF65-F5344CB8AC3E}">
        <p14:creationId xmlns:p14="http://schemas.microsoft.com/office/powerpoint/2010/main" val="4077918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1FDBA-20DA-4981-B871-F420540D67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3547E8-2347-4E67-BA62-98A472BCF2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C3672A-35D8-410D-A39B-9E0B29707E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D70ECA-829B-4E81-92D0-F1DEBCD74E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A12E76-E6DF-41FB-9887-FB70318394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D2087F-02BA-4ACE-8477-8998562AD44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54800F7-5AD0-4612-8DAA-74CB636D0F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A428115-98DC-4226-8DE1-F58EF45B7E4E}"/>
              </a:ext>
            </a:extLst>
          </p:cNvPr>
          <p:cNvSpPr>
            <a:spLocks noGrp="1"/>
          </p:cNvSpPr>
          <p:nvPr>
            <p:ph type="sldNum" sz="quarter" idx="12"/>
          </p:nvPr>
        </p:nvSpPr>
        <p:spPr/>
        <p:txBody>
          <a:bodyPr/>
          <a:lstStyle/>
          <a:p>
            <a:fld id="{6CD15578-0748-4B33-AE57-EBD508B83A93}" type="slidenum">
              <a:rPr lang="en-US" smtClean="0"/>
              <a:t>‹#›</a:t>
            </a:fld>
            <a:endParaRPr lang="en-US"/>
          </a:p>
        </p:txBody>
      </p:sp>
    </p:spTree>
    <p:extLst>
      <p:ext uri="{BB962C8B-B14F-4D97-AF65-F5344CB8AC3E}">
        <p14:creationId xmlns:p14="http://schemas.microsoft.com/office/powerpoint/2010/main" val="1674259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4C76F-922D-41DE-A87A-EB65C66C0E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D9BD9B-3D39-4BF6-BE98-093382F8889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318327E-B03C-4A03-ABCC-798B0A1A7F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4DA381-0585-4B8A-894E-2AE148A47F9A}"/>
              </a:ext>
            </a:extLst>
          </p:cNvPr>
          <p:cNvSpPr>
            <a:spLocks noGrp="1"/>
          </p:cNvSpPr>
          <p:nvPr>
            <p:ph type="sldNum" sz="quarter" idx="12"/>
          </p:nvPr>
        </p:nvSpPr>
        <p:spPr/>
        <p:txBody>
          <a:bodyPr/>
          <a:lstStyle/>
          <a:p>
            <a:fld id="{6CD15578-0748-4B33-AE57-EBD508B83A93}" type="slidenum">
              <a:rPr lang="en-US" smtClean="0"/>
              <a:t>‹#›</a:t>
            </a:fld>
            <a:endParaRPr lang="en-US"/>
          </a:p>
        </p:txBody>
      </p:sp>
    </p:spTree>
    <p:extLst>
      <p:ext uri="{BB962C8B-B14F-4D97-AF65-F5344CB8AC3E}">
        <p14:creationId xmlns:p14="http://schemas.microsoft.com/office/powerpoint/2010/main" val="1386825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85AA8-D48C-4C28-AB58-95D365EBE19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D572829-1FAF-43E0-8F87-530423AB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DBE6D8-12B1-48ED-8A59-EF9BA7EA0769}"/>
              </a:ext>
            </a:extLst>
          </p:cNvPr>
          <p:cNvSpPr>
            <a:spLocks noGrp="1"/>
          </p:cNvSpPr>
          <p:nvPr>
            <p:ph type="sldNum" sz="quarter" idx="12"/>
          </p:nvPr>
        </p:nvSpPr>
        <p:spPr/>
        <p:txBody>
          <a:bodyPr/>
          <a:lstStyle/>
          <a:p>
            <a:fld id="{6CD15578-0748-4B33-AE57-EBD508B83A93}" type="slidenum">
              <a:rPr lang="en-US" smtClean="0"/>
              <a:t>‹#›</a:t>
            </a:fld>
            <a:endParaRPr lang="en-US"/>
          </a:p>
        </p:txBody>
      </p:sp>
    </p:spTree>
    <p:extLst>
      <p:ext uri="{BB962C8B-B14F-4D97-AF65-F5344CB8AC3E}">
        <p14:creationId xmlns:p14="http://schemas.microsoft.com/office/powerpoint/2010/main" val="463735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1"/>
        <p:cNvGrpSpPr/>
        <p:nvPr/>
      </p:nvGrpSpPr>
      <p:grpSpPr>
        <a:xfrm>
          <a:off x="0" y="0"/>
          <a:ext cx="0" cy="0"/>
          <a:chOff x="0" y="0"/>
          <a:chExt cx="0" cy="0"/>
        </a:xfrm>
      </p:grpSpPr>
      <p:sp>
        <p:nvSpPr>
          <p:cNvPr id="42" name="Google Shape;42;p34"/>
          <p:cNvSpPr/>
          <p:nvPr userDrawn="1"/>
        </p:nvSpPr>
        <p:spPr>
          <a:xfrm>
            <a:off x="0" y="296449"/>
            <a:ext cx="12192000" cy="685800"/>
          </a:xfrm>
          <a:prstGeom prst="rect">
            <a:avLst/>
          </a:prstGeom>
          <a:solidFill>
            <a:srgbClr val="292F6D"/>
          </a:solidFill>
          <a:ln w="12700" cap="flat" cmpd="sng">
            <a:solidFill>
              <a:srgbClr val="FAE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34"/>
          <p:cNvSpPr txBox="1">
            <a:spLocks noGrp="1"/>
          </p:cNvSpPr>
          <p:nvPr>
            <p:ph type="title"/>
          </p:nvPr>
        </p:nvSpPr>
        <p:spPr>
          <a:xfrm>
            <a:off x="609600" y="296449"/>
            <a:ext cx="10972800" cy="685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44" name="Google Shape;44;p34"/>
          <p:cNvSpPr txBox="1">
            <a:spLocks noGrp="1"/>
          </p:cNvSpPr>
          <p:nvPr>
            <p:ph type="sldNum" idx="12"/>
          </p:nvPr>
        </p:nvSpPr>
        <p:spPr>
          <a:xfrm>
            <a:off x="11176000" y="6553200"/>
            <a:ext cx="914400" cy="2767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34"/>
          <p:cNvSpPr txBox="1">
            <a:spLocks noGrp="1"/>
          </p:cNvSpPr>
          <p:nvPr>
            <p:ph type="body" idx="1"/>
          </p:nvPr>
        </p:nvSpPr>
        <p:spPr>
          <a:xfrm>
            <a:off x="508000" y="1143005"/>
            <a:ext cx="10972800" cy="4525963"/>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000"/>
              </a:spcBef>
              <a:spcAft>
                <a:spcPts val="0"/>
              </a:spcAft>
              <a:buClr>
                <a:srgbClr val="292F6D"/>
              </a:buClr>
              <a:buSzPts val="3600"/>
              <a:buChar char="•"/>
              <a:defRPr sz="3600">
                <a:solidFill>
                  <a:srgbClr val="292F6D"/>
                </a:solidFill>
              </a:defRPr>
            </a:lvl1pPr>
            <a:lvl2pPr marL="914400" lvl="1" indent="-431800" algn="l">
              <a:lnSpc>
                <a:spcPct val="90000"/>
              </a:lnSpc>
              <a:spcBef>
                <a:spcPts val="500"/>
              </a:spcBef>
              <a:spcAft>
                <a:spcPts val="0"/>
              </a:spcAft>
              <a:buClr>
                <a:srgbClr val="292F6D"/>
              </a:buClr>
              <a:buSzPts val="3200"/>
              <a:buChar char="•"/>
              <a:defRPr sz="3200">
                <a:solidFill>
                  <a:srgbClr val="292F6D"/>
                </a:solidFill>
              </a:defRPr>
            </a:lvl2pPr>
            <a:lvl3pPr marL="1371600" lvl="2" indent="-406400" algn="l">
              <a:lnSpc>
                <a:spcPct val="90000"/>
              </a:lnSpc>
              <a:spcBef>
                <a:spcPts val="500"/>
              </a:spcBef>
              <a:spcAft>
                <a:spcPts val="0"/>
              </a:spcAft>
              <a:buClr>
                <a:srgbClr val="292F6D"/>
              </a:buClr>
              <a:buSzPts val="2800"/>
              <a:buChar char="•"/>
              <a:defRPr sz="2800">
                <a:solidFill>
                  <a:srgbClr val="292F6D"/>
                </a:solidFill>
              </a:defRPr>
            </a:lvl3pPr>
            <a:lvl4pPr marL="1828800" lvl="3" indent="-381000" algn="l">
              <a:lnSpc>
                <a:spcPct val="90000"/>
              </a:lnSpc>
              <a:spcBef>
                <a:spcPts val="500"/>
              </a:spcBef>
              <a:spcAft>
                <a:spcPts val="0"/>
              </a:spcAft>
              <a:buClr>
                <a:srgbClr val="292F6D"/>
              </a:buClr>
              <a:buSzPts val="2400"/>
              <a:buChar char="•"/>
              <a:defRPr sz="2400">
                <a:solidFill>
                  <a:srgbClr val="292F6D"/>
                </a:solidFill>
              </a:defRPr>
            </a:lvl4pPr>
            <a:lvl5pPr marL="2286000" lvl="4" indent="-342900" algn="l">
              <a:lnSpc>
                <a:spcPct val="90000"/>
              </a:lnSpc>
              <a:spcBef>
                <a:spcPts val="500"/>
              </a:spcBef>
              <a:spcAft>
                <a:spcPts val="0"/>
              </a:spcAft>
              <a:buClr>
                <a:srgbClr val="292F6D"/>
              </a:buClr>
              <a:buSzPts val="1800"/>
              <a:buChar char="•"/>
              <a:defRPr>
                <a:solidFill>
                  <a:srgbClr val="292F6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5346-F54D-499D-B758-CD3188FA8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072333-2332-4108-A09A-D72C3E95B3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324651-4A2D-46F3-A454-F617B75B85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2D1D86-ED0C-413C-8545-6222E19B807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F2F1C70-D461-44E7-9516-8231382F8A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806F75-1898-449B-8CCD-7F91CE1BFB2D}"/>
              </a:ext>
            </a:extLst>
          </p:cNvPr>
          <p:cNvSpPr>
            <a:spLocks noGrp="1"/>
          </p:cNvSpPr>
          <p:nvPr>
            <p:ph type="sldNum" sz="quarter" idx="12"/>
          </p:nvPr>
        </p:nvSpPr>
        <p:spPr/>
        <p:txBody>
          <a:bodyPr/>
          <a:lstStyle/>
          <a:p>
            <a:fld id="{6CD15578-0748-4B33-AE57-EBD508B83A93}" type="slidenum">
              <a:rPr lang="en-US" smtClean="0"/>
              <a:t>‹#›</a:t>
            </a:fld>
            <a:endParaRPr lang="en-US"/>
          </a:p>
        </p:txBody>
      </p:sp>
    </p:spTree>
    <p:extLst>
      <p:ext uri="{BB962C8B-B14F-4D97-AF65-F5344CB8AC3E}">
        <p14:creationId xmlns:p14="http://schemas.microsoft.com/office/powerpoint/2010/main" val="3612354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79B2-668E-4A02-A29B-92F14A2E4E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68F749-DB47-4063-9BA6-BFB3F10460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64B65B-2B49-41C9-B4AF-E1D60A23FD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3E8D60-7F9E-414D-B0BC-B48DB1635F2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6B22356-ED56-4F67-9B1A-70C7CCE46E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2B75C3-6FA7-4A02-A85C-BC3ED4CC58D0}"/>
              </a:ext>
            </a:extLst>
          </p:cNvPr>
          <p:cNvSpPr>
            <a:spLocks noGrp="1"/>
          </p:cNvSpPr>
          <p:nvPr>
            <p:ph type="sldNum" sz="quarter" idx="12"/>
          </p:nvPr>
        </p:nvSpPr>
        <p:spPr/>
        <p:txBody>
          <a:bodyPr/>
          <a:lstStyle/>
          <a:p>
            <a:fld id="{6CD15578-0748-4B33-AE57-EBD508B83A93}" type="slidenum">
              <a:rPr lang="en-US" smtClean="0"/>
              <a:t>‹#›</a:t>
            </a:fld>
            <a:endParaRPr lang="en-US"/>
          </a:p>
        </p:txBody>
      </p:sp>
    </p:spTree>
    <p:extLst>
      <p:ext uri="{BB962C8B-B14F-4D97-AF65-F5344CB8AC3E}">
        <p14:creationId xmlns:p14="http://schemas.microsoft.com/office/powerpoint/2010/main" val="14299654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CA49-6EDE-47D9-8750-7E2B94110A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51F62E-21C4-4ABF-88AE-ADCE34DC3D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71488-3FF8-4676-BB36-03F35CB6167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4C772F0-5500-4161-90EC-A868833A3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4B83D-F731-42BD-90F6-8BECDDAB68A4}"/>
              </a:ext>
            </a:extLst>
          </p:cNvPr>
          <p:cNvSpPr>
            <a:spLocks noGrp="1"/>
          </p:cNvSpPr>
          <p:nvPr>
            <p:ph type="sldNum" sz="quarter" idx="12"/>
          </p:nvPr>
        </p:nvSpPr>
        <p:spPr/>
        <p:txBody>
          <a:bodyPr/>
          <a:lstStyle/>
          <a:p>
            <a:fld id="{6CD15578-0748-4B33-AE57-EBD508B83A93}" type="slidenum">
              <a:rPr lang="en-US" smtClean="0"/>
              <a:t>‹#›</a:t>
            </a:fld>
            <a:endParaRPr lang="en-US"/>
          </a:p>
        </p:txBody>
      </p:sp>
    </p:spTree>
    <p:extLst>
      <p:ext uri="{BB962C8B-B14F-4D97-AF65-F5344CB8AC3E}">
        <p14:creationId xmlns:p14="http://schemas.microsoft.com/office/powerpoint/2010/main" val="1067147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52FA02-B15F-4DCD-96D7-59DDD02C3A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C0A42-D23B-47F9-B185-310F02B83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AD22D-26C6-4888-B779-13F8A4BB7F0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649B8C0-F749-4FDF-8EBE-B407F5A271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2F66E-5D01-44CA-B60F-0DC8F0020877}"/>
              </a:ext>
            </a:extLst>
          </p:cNvPr>
          <p:cNvSpPr>
            <a:spLocks noGrp="1"/>
          </p:cNvSpPr>
          <p:nvPr>
            <p:ph type="sldNum" sz="quarter" idx="12"/>
          </p:nvPr>
        </p:nvSpPr>
        <p:spPr/>
        <p:txBody>
          <a:bodyPr/>
          <a:lstStyle/>
          <a:p>
            <a:fld id="{6CD15578-0748-4B33-AE57-EBD508B83A93}" type="slidenum">
              <a:rPr lang="en-US" smtClean="0"/>
              <a:t>‹#›</a:t>
            </a:fld>
            <a:endParaRPr lang="en-US"/>
          </a:p>
        </p:txBody>
      </p:sp>
    </p:spTree>
    <p:extLst>
      <p:ext uri="{BB962C8B-B14F-4D97-AF65-F5344CB8AC3E}">
        <p14:creationId xmlns:p14="http://schemas.microsoft.com/office/powerpoint/2010/main" val="6831391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B1B15-333A-4F48-97E3-E45B81616A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5BC79F-FEA7-4EE2-ADDC-DB9332316D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BE002E-2084-444E-BE5E-A5117B5C0F0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136C45F-36A3-43FF-B908-32E2092D0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93C14-3A40-40AF-AB4A-189D5938EFF8}"/>
              </a:ext>
            </a:extLst>
          </p:cNvPr>
          <p:cNvSpPr>
            <a:spLocks noGrp="1"/>
          </p:cNvSpPr>
          <p:nvPr>
            <p:ph type="sldNum" sz="quarter" idx="12"/>
          </p:nvPr>
        </p:nvSpPr>
        <p:spPr/>
        <p:txBody>
          <a:bodyPr/>
          <a:lstStyle/>
          <a:p>
            <a:fld id="{9522C7F2-30A0-4946-A4AF-D71AC6BC9721}" type="slidenum">
              <a:rPr lang="en-US" smtClean="0"/>
              <a:t>‹#›</a:t>
            </a:fld>
            <a:endParaRPr lang="en-US"/>
          </a:p>
        </p:txBody>
      </p:sp>
    </p:spTree>
    <p:extLst>
      <p:ext uri="{BB962C8B-B14F-4D97-AF65-F5344CB8AC3E}">
        <p14:creationId xmlns:p14="http://schemas.microsoft.com/office/powerpoint/2010/main" val="3591631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CB2B5-B118-46DD-A076-51348097D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3AF87-AB2D-4D15-9DF9-84CC5BA6D5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C43E0-380B-40C5-9B7A-FC82F04B74F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1069349-9B50-491C-9095-2F1CF5AA22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146F3-E341-46E0-9CD3-8293EA3B63D6}"/>
              </a:ext>
            </a:extLst>
          </p:cNvPr>
          <p:cNvSpPr>
            <a:spLocks noGrp="1"/>
          </p:cNvSpPr>
          <p:nvPr>
            <p:ph type="sldNum" sz="quarter" idx="12"/>
          </p:nvPr>
        </p:nvSpPr>
        <p:spPr/>
        <p:txBody>
          <a:bodyPr/>
          <a:lstStyle/>
          <a:p>
            <a:fld id="{9522C7F2-30A0-4946-A4AF-D71AC6BC9721}" type="slidenum">
              <a:rPr lang="en-US" smtClean="0"/>
              <a:t>‹#›</a:t>
            </a:fld>
            <a:endParaRPr lang="en-US"/>
          </a:p>
        </p:txBody>
      </p:sp>
    </p:spTree>
    <p:extLst>
      <p:ext uri="{BB962C8B-B14F-4D97-AF65-F5344CB8AC3E}">
        <p14:creationId xmlns:p14="http://schemas.microsoft.com/office/powerpoint/2010/main" val="1376322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3C254-09C5-4657-BDD2-4DD349345B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1119A8-38CC-452A-9B73-05621C3E47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D1628-3276-4275-BD94-604DD448E2E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6130A6D-CE1B-417F-8C22-2F586E786C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8FA72D-D2DF-4111-9004-00321A63002B}"/>
              </a:ext>
            </a:extLst>
          </p:cNvPr>
          <p:cNvSpPr>
            <a:spLocks noGrp="1"/>
          </p:cNvSpPr>
          <p:nvPr>
            <p:ph type="sldNum" sz="quarter" idx="12"/>
          </p:nvPr>
        </p:nvSpPr>
        <p:spPr/>
        <p:txBody>
          <a:bodyPr/>
          <a:lstStyle/>
          <a:p>
            <a:fld id="{9522C7F2-30A0-4946-A4AF-D71AC6BC9721}" type="slidenum">
              <a:rPr lang="en-US" smtClean="0"/>
              <a:t>‹#›</a:t>
            </a:fld>
            <a:endParaRPr lang="en-US"/>
          </a:p>
        </p:txBody>
      </p:sp>
    </p:spTree>
    <p:extLst>
      <p:ext uri="{BB962C8B-B14F-4D97-AF65-F5344CB8AC3E}">
        <p14:creationId xmlns:p14="http://schemas.microsoft.com/office/powerpoint/2010/main" val="832415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44490-E2FD-4620-B2CE-2579926DFD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73476-D652-4A57-9508-5735C152BB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39017-3DE6-4CA8-A1FD-EBA0FDCC22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0F089C-FF54-4442-8709-12C47D80094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BD5318-FCB5-4D81-8325-2604D7D6B5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820FDD-B64E-44AF-8391-A17C033FFDA5}"/>
              </a:ext>
            </a:extLst>
          </p:cNvPr>
          <p:cNvSpPr>
            <a:spLocks noGrp="1"/>
          </p:cNvSpPr>
          <p:nvPr>
            <p:ph type="sldNum" sz="quarter" idx="12"/>
          </p:nvPr>
        </p:nvSpPr>
        <p:spPr/>
        <p:txBody>
          <a:bodyPr/>
          <a:lstStyle/>
          <a:p>
            <a:fld id="{9522C7F2-30A0-4946-A4AF-D71AC6BC9721}" type="slidenum">
              <a:rPr lang="en-US" smtClean="0"/>
              <a:t>‹#›</a:t>
            </a:fld>
            <a:endParaRPr lang="en-US"/>
          </a:p>
        </p:txBody>
      </p:sp>
    </p:spTree>
    <p:extLst>
      <p:ext uri="{BB962C8B-B14F-4D97-AF65-F5344CB8AC3E}">
        <p14:creationId xmlns:p14="http://schemas.microsoft.com/office/powerpoint/2010/main" val="28755575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F806A-137D-4A07-9DF5-9E2AA0E3DD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900431-9422-44C0-B7A4-81984BD494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121BCB-F44E-4ECD-8D15-38ACF64A21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A0824A-B5CD-4CEF-B4CF-FEA767B305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D2C030-D936-4F1C-AA83-CF2F5B6B67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1C86D9-D6A0-48EC-BC61-E18B931613F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02136EE-16B3-4A02-9E84-BDF94F6E11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56539E-9BC2-4960-9F56-5439FBF6EF8B}"/>
              </a:ext>
            </a:extLst>
          </p:cNvPr>
          <p:cNvSpPr>
            <a:spLocks noGrp="1"/>
          </p:cNvSpPr>
          <p:nvPr>
            <p:ph type="sldNum" sz="quarter" idx="12"/>
          </p:nvPr>
        </p:nvSpPr>
        <p:spPr/>
        <p:txBody>
          <a:bodyPr/>
          <a:lstStyle/>
          <a:p>
            <a:fld id="{9522C7F2-30A0-4946-A4AF-D71AC6BC9721}" type="slidenum">
              <a:rPr lang="en-US" smtClean="0"/>
              <a:t>‹#›</a:t>
            </a:fld>
            <a:endParaRPr lang="en-US"/>
          </a:p>
        </p:txBody>
      </p:sp>
    </p:spTree>
    <p:extLst>
      <p:ext uri="{BB962C8B-B14F-4D97-AF65-F5344CB8AC3E}">
        <p14:creationId xmlns:p14="http://schemas.microsoft.com/office/powerpoint/2010/main" val="3080366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C4A4F-57A8-4FC8-B91C-FD86926E05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E62CBD-DB17-450F-ADBB-94E3CDC6539D}"/>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9216875-10C6-48F7-A7FD-03D2D21BDD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6B61CE-FC7C-47BC-B822-33A51F41BCC6}"/>
              </a:ext>
            </a:extLst>
          </p:cNvPr>
          <p:cNvSpPr>
            <a:spLocks noGrp="1"/>
          </p:cNvSpPr>
          <p:nvPr>
            <p:ph type="sldNum" sz="quarter" idx="12"/>
          </p:nvPr>
        </p:nvSpPr>
        <p:spPr/>
        <p:txBody>
          <a:bodyPr/>
          <a:lstStyle/>
          <a:p>
            <a:fld id="{9522C7F2-30A0-4946-A4AF-D71AC6BC9721}" type="slidenum">
              <a:rPr lang="en-US" smtClean="0"/>
              <a:t>‹#›</a:t>
            </a:fld>
            <a:endParaRPr lang="en-US"/>
          </a:p>
        </p:txBody>
      </p:sp>
    </p:spTree>
    <p:extLst>
      <p:ext uri="{BB962C8B-B14F-4D97-AF65-F5344CB8AC3E}">
        <p14:creationId xmlns:p14="http://schemas.microsoft.com/office/powerpoint/2010/main" val="1732265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7"/>
        <p:cNvGrpSpPr/>
        <p:nvPr/>
      </p:nvGrpSpPr>
      <p:grpSpPr>
        <a:xfrm>
          <a:off x="0" y="0"/>
          <a:ext cx="0" cy="0"/>
          <a:chOff x="0" y="0"/>
          <a:chExt cx="0" cy="0"/>
        </a:xfrm>
      </p:grpSpPr>
      <p:pic>
        <p:nvPicPr>
          <p:cNvPr id="48" name="Google Shape;48;p35" descr="Droplets-HD-Content-R1d.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9" name="Google Shape;49;p3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35"/>
          <p:cNvSpPr txBox="1">
            <a:spLocks noGrp="1"/>
          </p:cNvSpPr>
          <p:nvPr>
            <p:ph type="body" idx="1"/>
          </p:nvPr>
        </p:nvSpPr>
        <p:spPr>
          <a:xfrm>
            <a:off x="913773" y="2367098"/>
            <a:ext cx="10363827"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BAAD97-3151-4067-9977-F213C7C3858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59B3CDE-BB70-4E63-8343-B5781A1217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19D711-D012-475F-B954-2201D0B42255}"/>
              </a:ext>
            </a:extLst>
          </p:cNvPr>
          <p:cNvSpPr>
            <a:spLocks noGrp="1"/>
          </p:cNvSpPr>
          <p:nvPr>
            <p:ph type="sldNum" sz="quarter" idx="12"/>
          </p:nvPr>
        </p:nvSpPr>
        <p:spPr/>
        <p:txBody>
          <a:bodyPr/>
          <a:lstStyle/>
          <a:p>
            <a:fld id="{9522C7F2-30A0-4946-A4AF-D71AC6BC9721}" type="slidenum">
              <a:rPr lang="en-US" smtClean="0"/>
              <a:t>‹#›</a:t>
            </a:fld>
            <a:endParaRPr lang="en-US"/>
          </a:p>
        </p:txBody>
      </p:sp>
    </p:spTree>
    <p:extLst>
      <p:ext uri="{BB962C8B-B14F-4D97-AF65-F5344CB8AC3E}">
        <p14:creationId xmlns:p14="http://schemas.microsoft.com/office/powerpoint/2010/main" val="37375328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647A-D611-4219-8EC6-51ACDCD138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CA0D5A-D6B1-4AAE-8B91-6040C052E0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57732B-5A7D-4E97-9D08-BD48357F44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000A3C-7402-4E2F-B874-3FCD1CB1725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ED26B41-5273-4FCE-A75B-DD2FA58551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17618D-4A8B-42FB-B9A3-96DD28D96566}"/>
              </a:ext>
            </a:extLst>
          </p:cNvPr>
          <p:cNvSpPr>
            <a:spLocks noGrp="1"/>
          </p:cNvSpPr>
          <p:nvPr>
            <p:ph type="sldNum" sz="quarter" idx="12"/>
          </p:nvPr>
        </p:nvSpPr>
        <p:spPr/>
        <p:txBody>
          <a:bodyPr/>
          <a:lstStyle/>
          <a:p>
            <a:fld id="{9522C7F2-30A0-4946-A4AF-D71AC6BC9721}" type="slidenum">
              <a:rPr lang="en-US" smtClean="0"/>
              <a:t>‹#›</a:t>
            </a:fld>
            <a:endParaRPr lang="en-US"/>
          </a:p>
        </p:txBody>
      </p:sp>
    </p:spTree>
    <p:extLst>
      <p:ext uri="{BB962C8B-B14F-4D97-AF65-F5344CB8AC3E}">
        <p14:creationId xmlns:p14="http://schemas.microsoft.com/office/powerpoint/2010/main" val="14479813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02AED-E092-4158-A7B2-7E824E4AE0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6614DE-6116-4BBF-BC25-BFC6B4B6E0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8282FB-83A5-4E94-A9E1-231A9431B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DBEA9-A522-488E-8299-3C51FDDFF02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AC7F344-ADA2-413F-8DC1-D61C75B684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4BD26-8C8B-4555-B8B4-38B2036E4294}"/>
              </a:ext>
            </a:extLst>
          </p:cNvPr>
          <p:cNvSpPr>
            <a:spLocks noGrp="1"/>
          </p:cNvSpPr>
          <p:nvPr>
            <p:ph type="sldNum" sz="quarter" idx="12"/>
          </p:nvPr>
        </p:nvSpPr>
        <p:spPr/>
        <p:txBody>
          <a:bodyPr/>
          <a:lstStyle/>
          <a:p>
            <a:fld id="{9522C7F2-30A0-4946-A4AF-D71AC6BC9721}" type="slidenum">
              <a:rPr lang="en-US" smtClean="0"/>
              <a:t>‹#›</a:t>
            </a:fld>
            <a:endParaRPr lang="en-US"/>
          </a:p>
        </p:txBody>
      </p:sp>
    </p:spTree>
    <p:extLst>
      <p:ext uri="{BB962C8B-B14F-4D97-AF65-F5344CB8AC3E}">
        <p14:creationId xmlns:p14="http://schemas.microsoft.com/office/powerpoint/2010/main" val="36349579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05EF8-5F6A-4352-8E10-D59BC6D9A2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C8D0C3-FBB9-43E7-B6CC-8A35BE435C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EB834-2A32-4194-88AC-A7DBF81A8F0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B18FBAD-F4CC-4AE5-9722-1DE9C43FB9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60B96A-D9FF-4345-AE53-46C7F736A9B7}"/>
              </a:ext>
            </a:extLst>
          </p:cNvPr>
          <p:cNvSpPr>
            <a:spLocks noGrp="1"/>
          </p:cNvSpPr>
          <p:nvPr>
            <p:ph type="sldNum" sz="quarter" idx="12"/>
          </p:nvPr>
        </p:nvSpPr>
        <p:spPr/>
        <p:txBody>
          <a:bodyPr/>
          <a:lstStyle/>
          <a:p>
            <a:fld id="{9522C7F2-30A0-4946-A4AF-D71AC6BC9721}" type="slidenum">
              <a:rPr lang="en-US" smtClean="0"/>
              <a:t>‹#›</a:t>
            </a:fld>
            <a:endParaRPr lang="en-US"/>
          </a:p>
        </p:txBody>
      </p:sp>
    </p:spTree>
    <p:extLst>
      <p:ext uri="{BB962C8B-B14F-4D97-AF65-F5344CB8AC3E}">
        <p14:creationId xmlns:p14="http://schemas.microsoft.com/office/powerpoint/2010/main" val="27623594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513A89-BFDE-4092-8736-37357F70C4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0BBB09-1040-45A9-B985-7BFFCA0526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09A50E-1B35-47AA-AB12-65921C679F5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F70F238-3FA2-4513-9A13-238834829A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5D57D5-B233-4A46-A3BD-2666B816E7B1}"/>
              </a:ext>
            </a:extLst>
          </p:cNvPr>
          <p:cNvSpPr>
            <a:spLocks noGrp="1"/>
          </p:cNvSpPr>
          <p:nvPr>
            <p:ph type="sldNum" sz="quarter" idx="12"/>
          </p:nvPr>
        </p:nvSpPr>
        <p:spPr/>
        <p:txBody>
          <a:bodyPr/>
          <a:lstStyle/>
          <a:p>
            <a:fld id="{9522C7F2-30A0-4946-A4AF-D71AC6BC9721}" type="slidenum">
              <a:rPr lang="en-US" smtClean="0"/>
              <a:t>‹#›</a:t>
            </a:fld>
            <a:endParaRPr lang="en-US"/>
          </a:p>
        </p:txBody>
      </p:sp>
    </p:spTree>
    <p:extLst>
      <p:ext uri="{BB962C8B-B14F-4D97-AF65-F5344CB8AC3E}">
        <p14:creationId xmlns:p14="http://schemas.microsoft.com/office/powerpoint/2010/main" val="9168762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28C9B-BB4D-4A2D-9032-F5E24D0EFBA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F706A6-1A7C-452C-94E7-71740BF335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C4702B-091A-480F-8F82-861871FAB7A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08693F3-10A6-4715-8929-731A1EA3C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0ED0E-0F6C-47A1-A6C8-C34591090A11}"/>
              </a:ext>
            </a:extLst>
          </p:cNvPr>
          <p:cNvSpPr>
            <a:spLocks noGrp="1"/>
          </p:cNvSpPr>
          <p:nvPr>
            <p:ph type="sldNum" sz="quarter" idx="12"/>
          </p:nvPr>
        </p:nvSpPr>
        <p:spPr/>
        <p:txBody>
          <a:bodyPr/>
          <a:lstStyle/>
          <a:p>
            <a:fld id="{FBC4CCB2-6C35-488E-AD77-C94B34C09765}" type="slidenum">
              <a:rPr lang="en-US" smtClean="0"/>
              <a:t>‹#›</a:t>
            </a:fld>
            <a:endParaRPr lang="en-US"/>
          </a:p>
        </p:txBody>
      </p:sp>
    </p:spTree>
    <p:extLst>
      <p:ext uri="{BB962C8B-B14F-4D97-AF65-F5344CB8AC3E}">
        <p14:creationId xmlns:p14="http://schemas.microsoft.com/office/powerpoint/2010/main" val="86607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6426E-D2CB-44C1-8FC3-2CC2E1A1ED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B99CA3-A9BF-4DF7-A7B5-A8CA801782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2B731-9DE5-4C47-B980-5B22A926831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70ABB-C707-4DDE-B8F7-2BBFD5D1B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426F7-B47F-4592-A120-168CB7286974}"/>
              </a:ext>
            </a:extLst>
          </p:cNvPr>
          <p:cNvSpPr>
            <a:spLocks noGrp="1"/>
          </p:cNvSpPr>
          <p:nvPr>
            <p:ph type="sldNum" sz="quarter" idx="12"/>
          </p:nvPr>
        </p:nvSpPr>
        <p:spPr/>
        <p:txBody>
          <a:bodyPr/>
          <a:lstStyle/>
          <a:p>
            <a:fld id="{FBC4CCB2-6C35-488E-AD77-C94B34C09765}" type="slidenum">
              <a:rPr lang="en-US" smtClean="0"/>
              <a:t>‹#›</a:t>
            </a:fld>
            <a:endParaRPr lang="en-US"/>
          </a:p>
        </p:txBody>
      </p:sp>
    </p:spTree>
    <p:extLst>
      <p:ext uri="{BB962C8B-B14F-4D97-AF65-F5344CB8AC3E}">
        <p14:creationId xmlns:p14="http://schemas.microsoft.com/office/powerpoint/2010/main" val="7691859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8079E-48D9-4FF7-AFC9-4C6B7DE29D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8BFAE8-77BA-4639-8E77-3B2889D05F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873CBD-CE7A-459F-A907-47FA45E4F30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D907D57-E633-487A-BD66-C26CDEE02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FCDDFA-94F3-4FF8-9E07-26DA466E76D2}"/>
              </a:ext>
            </a:extLst>
          </p:cNvPr>
          <p:cNvSpPr>
            <a:spLocks noGrp="1"/>
          </p:cNvSpPr>
          <p:nvPr>
            <p:ph type="sldNum" sz="quarter" idx="12"/>
          </p:nvPr>
        </p:nvSpPr>
        <p:spPr/>
        <p:txBody>
          <a:bodyPr/>
          <a:lstStyle/>
          <a:p>
            <a:fld id="{FBC4CCB2-6C35-488E-AD77-C94B34C09765}" type="slidenum">
              <a:rPr lang="en-US" smtClean="0"/>
              <a:t>‹#›</a:t>
            </a:fld>
            <a:endParaRPr lang="en-US"/>
          </a:p>
        </p:txBody>
      </p:sp>
    </p:spTree>
    <p:extLst>
      <p:ext uri="{BB962C8B-B14F-4D97-AF65-F5344CB8AC3E}">
        <p14:creationId xmlns:p14="http://schemas.microsoft.com/office/powerpoint/2010/main" val="23030592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AA598-1D54-417F-9FA0-A102F511FD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BB66B7-6FF3-4F2F-909A-E299304CDF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8EA9DE-8C82-452B-B738-EB4B0C56A6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E4E607-C407-4B1F-9E41-30DE96CCE28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7ABA6F8-C67C-4E11-8A71-759F66FF0D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EC8BCE-7C02-4474-A05D-9467959E2EC0}"/>
              </a:ext>
            </a:extLst>
          </p:cNvPr>
          <p:cNvSpPr>
            <a:spLocks noGrp="1"/>
          </p:cNvSpPr>
          <p:nvPr>
            <p:ph type="sldNum" sz="quarter" idx="12"/>
          </p:nvPr>
        </p:nvSpPr>
        <p:spPr/>
        <p:txBody>
          <a:bodyPr/>
          <a:lstStyle/>
          <a:p>
            <a:fld id="{FBC4CCB2-6C35-488E-AD77-C94B34C09765}" type="slidenum">
              <a:rPr lang="en-US" smtClean="0"/>
              <a:t>‹#›</a:t>
            </a:fld>
            <a:endParaRPr lang="en-US"/>
          </a:p>
        </p:txBody>
      </p:sp>
    </p:spTree>
    <p:extLst>
      <p:ext uri="{BB962C8B-B14F-4D97-AF65-F5344CB8AC3E}">
        <p14:creationId xmlns:p14="http://schemas.microsoft.com/office/powerpoint/2010/main" val="3767642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0CA63-13B1-4E8B-940B-B2198829B1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AD5507-E75A-49F9-9FEE-601543343A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E37882-6D03-4F39-B5C4-8829047392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8BA363-60FD-451E-B4F3-22105CEA54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C0CAC8-983E-4650-AF0E-FB90B79EDA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AFEF97-86C9-4440-98BF-4EF930DD15A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0220B35-563C-4306-AF17-75509C0397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8504B8-F5C9-4F00-BAFE-1CD29DC76250}"/>
              </a:ext>
            </a:extLst>
          </p:cNvPr>
          <p:cNvSpPr>
            <a:spLocks noGrp="1"/>
          </p:cNvSpPr>
          <p:nvPr>
            <p:ph type="sldNum" sz="quarter" idx="12"/>
          </p:nvPr>
        </p:nvSpPr>
        <p:spPr/>
        <p:txBody>
          <a:bodyPr/>
          <a:lstStyle/>
          <a:p>
            <a:fld id="{FBC4CCB2-6C35-488E-AD77-C94B34C09765}" type="slidenum">
              <a:rPr lang="en-US" smtClean="0"/>
              <a:t>‹#›</a:t>
            </a:fld>
            <a:endParaRPr lang="en-US"/>
          </a:p>
        </p:txBody>
      </p:sp>
    </p:spTree>
    <p:extLst>
      <p:ext uri="{BB962C8B-B14F-4D97-AF65-F5344CB8AC3E}">
        <p14:creationId xmlns:p14="http://schemas.microsoft.com/office/powerpoint/2010/main" val="714977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36"/>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6"/>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7" name="Google Shape;57;p3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37C7-52B6-4672-A4D9-967EE0C4E3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14417D-9AA8-4675-810E-C5C236B8881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4333B3D-A1CE-4C41-97CF-C8858D0E46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9D7697-3604-4737-8257-D4801B8CDA9B}"/>
              </a:ext>
            </a:extLst>
          </p:cNvPr>
          <p:cNvSpPr>
            <a:spLocks noGrp="1"/>
          </p:cNvSpPr>
          <p:nvPr>
            <p:ph type="sldNum" sz="quarter" idx="12"/>
          </p:nvPr>
        </p:nvSpPr>
        <p:spPr/>
        <p:txBody>
          <a:bodyPr/>
          <a:lstStyle/>
          <a:p>
            <a:fld id="{FBC4CCB2-6C35-488E-AD77-C94B34C09765}" type="slidenum">
              <a:rPr lang="en-US" smtClean="0"/>
              <a:t>‹#›</a:t>
            </a:fld>
            <a:endParaRPr lang="en-US"/>
          </a:p>
        </p:txBody>
      </p:sp>
    </p:spTree>
    <p:extLst>
      <p:ext uri="{BB962C8B-B14F-4D97-AF65-F5344CB8AC3E}">
        <p14:creationId xmlns:p14="http://schemas.microsoft.com/office/powerpoint/2010/main" val="1888650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61A8ED-829C-42AD-BFAD-4E6C684287E3}"/>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55DC97D-96F2-4DD8-A8D2-40D39BACE7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10F232-4EE6-41B4-9A88-3A6B1F50D083}"/>
              </a:ext>
            </a:extLst>
          </p:cNvPr>
          <p:cNvSpPr>
            <a:spLocks noGrp="1"/>
          </p:cNvSpPr>
          <p:nvPr>
            <p:ph type="sldNum" sz="quarter" idx="12"/>
          </p:nvPr>
        </p:nvSpPr>
        <p:spPr/>
        <p:txBody>
          <a:bodyPr/>
          <a:lstStyle/>
          <a:p>
            <a:fld id="{FBC4CCB2-6C35-488E-AD77-C94B34C09765}" type="slidenum">
              <a:rPr lang="en-US" smtClean="0"/>
              <a:t>‹#›</a:t>
            </a:fld>
            <a:endParaRPr lang="en-US"/>
          </a:p>
        </p:txBody>
      </p:sp>
    </p:spTree>
    <p:extLst>
      <p:ext uri="{BB962C8B-B14F-4D97-AF65-F5344CB8AC3E}">
        <p14:creationId xmlns:p14="http://schemas.microsoft.com/office/powerpoint/2010/main" val="491154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69603-BFAA-40CA-8A72-6016FD4E82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7D50AD-ADDC-4003-9308-3D83A9BB28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018BF2-F086-421E-8B34-9753E92B85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0D694-2D9F-4D33-B16B-49699F3E587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2094AD0-0452-4149-85B5-9FD8FDBFC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79BBCB-6EF0-452D-9CCC-377FEBB292E5}"/>
              </a:ext>
            </a:extLst>
          </p:cNvPr>
          <p:cNvSpPr>
            <a:spLocks noGrp="1"/>
          </p:cNvSpPr>
          <p:nvPr>
            <p:ph type="sldNum" sz="quarter" idx="12"/>
          </p:nvPr>
        </p:nvSpPr>
        <p:spPr/>
        <p:txBody>
          <a:bodyPr/>
          <a:lstStyle/>
          <a:p>
            <a:fld id="{FBC4CCB2-6C35-488E-AD77-C94B34C09765}" type="slidenum">
              <a:rPr lang="en-US" smtClean="0"/>
              <a:t>‹#›</a:t>
            </a:fld>
            <a:endParaRPr lang="en-US"/>
          </a:p>
        </p:txBody>
      </p:sp>
    </p:spTree>
    <p:extLst>
      <p:ext uri="{BB962C8B-B14F-4D97-AF65-F5344CB8AC3E}">
        <p14:creationId xmlns:p14="http://schemas.microsoft.com/office/powerpoint/2010/main" val="90548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6754-E75F-43AA-BCD1-D1C674F582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C75CA-F416-4A76-A715-7E06B564EC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D48659-8154-4905-8B17-0237ADBCEA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027F2-3A50-4220-B94F-56451E6C99C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DF4B780-35A9-470B-A065-6282A795F0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49823D-4584-4900-AA5F-C94C8423E553}"/>
              </a:ext>
            </a:extLst>
          </p:cNvPr>
          <p:cNvSpPr>
            <a:spLocks noGrp="1"/>
          </p:cNvSpPr>
          <p:nvPr>
            <p:ph type="sldNum" sz="quarter" idx="12"/>
          </p:nvPr>
        </p:nvSpPr>
        <p:spPr/>
        <p:txBody>
          <a:bodyPr/>
          <a:lstStyle/>
          <a:p>
            <a:fld id="{FBC4CCB2-6C35-488E-AD77-C94B34C09765}" type="slidenum">
              <a:rPr lang="en-US" smtClean="0"/>
              <a:t>‹#›</a:t>
            </a:fld>
            <a:endParaRPr lang="en-US"/>
          </a:p>
        </p:txBody>
      </p:sp>
    </p:spTree>
    <p:extLst>
      <p:ext uri="{BB962C8B-B14F-4D97-AF65-F5344CB8AC3E}">
        <p14:creationId xmlns:p14="http://schemas.microsoft.com/office/powerpoint/2010/main" val="633227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C5D86-8158-4ABC-93B2-62D5246E4C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848475-1227-4B52-9D61-5774441D3A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BCB49C-41AA-4D32-90CA-3C909BFFDCC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689F3D0-030C-4769-927C-77E6DE0AAC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C0FE7F-C10E-4DE0-AA06-2F13CBBE4582}"/>
              </a:ext>
            </a:extLst>
          </p:cNvPr>
          <p:cNvSpPr>
            <a:spLocks noGrp="1"/>
          </p:cNvSpPr>
          <p:nvPr>
            <p:ph type="sldNum" sz="quarter" idx="12"/>
          </p:nvPr>
        </p:nvSpPr>
        <p:spPr/>
        <p:txBody>
          <a:bodyPr/>
          <a:lstStyle/>
          <a:p>
            <a:fld id="{FBC4CCB2-6C35-488E-AD77-C94B34C09765}" type="slidenum">
              <a:rPr lang="en-US" smtClean="0"/>
              <a:t>‹#›</a:t>
            </a:fld>
            <a:endParaRPr lang="en-US"/>
          </a:p>
        </p:txBody>
      </p:sp>
    </p:spTree>
    <p:extLst>
      <p:ext uri="{BB962C8B-B14F-4D97-AF65-F5344CB8AC3E}">
        <p14:creationId xmlns:p14="http://schemas.microsoft.com/office/powerpoint/2010/main" val="1992720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F4181B-E779-4E90-8E4C-D15835E840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054A65-EB97-4502-82E8-DB1A70A6C5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8CB35-31D3-4B91-A734-155F8D4BF22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C315E14-F018-418F-A2C1-CD86ABF23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5875D-F62F-4536-A9B5-541F0567ABD9}"/>
              </a:ext>
            </a:extLst>
          </p:cNvPr>
          <p:cNvSpPr>
            <a:spLocks noGrp="1"/>
          </p:cNvSpPr>
          <p:nvPr>
            <p:ph type="sldNum" sz="quarter" idx="12"/>
          </p:nvPr>
        </p:nvSpPr>
        <p:spPr/>
        <p:txBody>
          <a:bodyPr/>
          <a:lstStyle/>
          <a:p>
            <a:fld id="{FBC4CCB2-6C35-488E-AD77-C94B34C09765}" type="slidenum">
              <a:rPr lang="en-US" smtClean="0"/>
              <a:t>‹#›</a:t>
            </a:fld>
            <a:endParaRPr lang="en-US"/>
          </a:p>
        </p:txBody>
      </p:sp>
    </p:spTree>
    <p:extLst>
      <p:ext uri="{BB962C8B-B14F-4D97-AF65-F5344CB8AC3E}">
        <p14:creationId xmlns:p14="http://schemas.microsoft.com/office/powerpoint/2010/main" val="2397312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6EA31-320A-4426-BE6D-E4E63410B9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A0699C-7006-46EC-B9B4-F295D975A9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34303A-CFB0-40EF-96C0-B435B74BC85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C367ABA-B7BC-4DFA-8DFA-B189762AE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9E107-C29B-456F-AC9A-D3BAD342DECA}"/>
              </a:ext>
            </a:extLst>
          </p:cNvPr>
          <p:cNvSpPr>
            <a:spLocks noGrp="1"/>
          </p:cNvSpPr>
          <p:nvPr>
            <p:ph type="sldNum" sz="quarter" idx="12"/>
          </p:nvPr>
        </p:nvSpPr>
        <p:spPr/>
        <p:txBody>
          <a:bodyPr/>
          <a:lstStyle/>
          <a:p>
            <a:fld id="{FAD7536B-2C7A-41B8-B1EA-5250ED29671E}" type="slidenum">
              <a:rPr lang="en-US" smtClean="0"/>
              <a:t>‹#›</a:t>
            </a:fld>
            <a:endParaRPr lang="en-US"/>
          </a:p>
        </p:txBody>
      </p:sp>
    </p:spTree>
    <p:extLst>
      <p:ext uri="{BB962C8B-B14F-4D97-AF65-F5344CB8AC3E}">
        <p14:creationId xmlns:p14="http://schemas.microsoft.com/office/powerpoint/2010/main" val="11825742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82215-2081-49DD-B756-E84A5B634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125AC2-0BB9-47E4-9246-27D331A9DB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3D21D-2DDD-495D-9267-08C3EBDFD10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F00FA7D-247A-4F98-A22A-5D9639A6A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6FACBD-9520-4BAA-B5BB-3DE6F6971C8D}"/>
              </a:ext>
            </a:extLst>
          </p:cNvPr>
          <p:cNvSpPr>
            <a:spLocks noGrp="1"/>
          </p:cNvSpPr>
          <p:nvPr>
            <p:ph type="sldNum" sz="quarter" idx="12"/>
          </p:nvPr>
        </p:nvSpPr>
        <p:spPr/>
        <p:txBody>
          <a:bodyPr/>
          <a:lstStyle/>
          <a:p>
            <a:fld id="{FAD7536B-2C7A-41B8-B1EA-5250ED29671E}" type="slidenum">
              <a:rPr lang="en-US" smtClean="0"/>
              <a:t>‹#›</a:t>
            </a:fld>
            <a:endParaRPr lang="en-US"/>
          </a:p>
        </p:txBody>
      </p:sp>
    </p:spTree>
    <p:extLst>
      <p:ext uri="{BB962C8B-B14F-4D97-AF65-F5344CB8AC3E}">
        <p14:creationId xmlns:p14="http://schemas.microsoft.com/office/powerpoint/2010/main" val="3357294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C9B8-9CBF-47D3-AB48-472C75E6F5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FA4750-54A7-4615-B807-F1F8900BA5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E3CD9A-24AB-4D33-B21C-7F2AD739684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E84A1F1-3BB8-47E6-A87E-CCC7A6553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C5E02F-1A0E-42D6-8E94-0D8429866B6C}"/>
              </a:ext>
            </a:extLst>
          </p:cNvPr>
          <p:cNvSpPr>
            <a:spLocks noGrp="1"/>
          </p:cNvSpPr>
          <p:nvPr>
            <p:ph type="sldNum" sz="quarter" idx="12"/>
          </p:nvPr>
        </p:nvSpPr>
        <p:spPr/>
        <p:txBody>
          <a:bodyPr/>
          <a:lstStyle/>
          <a:p>
            <a:fld id="{FAD7536B-2C7A-41B8-B1EA-5250ED29671E}" type="slidenum">
              <a:rPr lang="en-US" smtClean="0"/>
              <a:t>‹#›</a:t>
            </a:fld>
            <a:endParaRPr lang="en-US"/>
          </a:p>
        </p:txBody>
      </p:sp>
    </p:spTree>
    <p:extLst>
      <p:ext uri="{BB962C8B-B14F-4D97-AF65-F5344CB8AC3E}">
        <p14:creationId xmlns:p14="http://schemas.microsoft.com/office/powerpoint/2010/main" val="17096249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89424-8645-461E-913C-4220E6C7F3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1B0681-D39E-4A69-9122-9304ED1C7D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88A07A-38EC-4DB3-A481-5E8418954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CAA0CD-8DE8-4066-9B72-6069684BA07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3BC95EB-7688-43BD-A1A5-DAE5B853EE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42B014-C84C-4729-8733-0E301DEF0880}"/>
              </a:ext>
            </a:extLst>
          </p:cNvPr>
          <p:cNvSpPr>
            <a:spLocks noGrp="1"/>
          </p:cNvSpPr>
          <p:nvPr>
            <p:ph type="sldNum" sz="quarter" idx="12"/>
          </p:nvPr>
        </p:nvSpPr>
        <p:spPr/>
        <p:txBody>
          <a:bodyPr/>
          <a:lstStyle/>
          <a:p>
            <a:fld id="{FAD7536B-2C7A-41B8-B1EA-5250ED29671E}" type="slidenum">
              <a:rPr lang="en-US" smtClean="0"/>
              <a:t>‹#›</a:t>
            </a:fld>
            <a:endParaRPr lang="en-US"/>
          </a:p>
        </p:txBody>
      </p:sp>
    </p:spTree>
    <p:extLst>
      <p:ext uri="{BB962C8B-B14F-4D97-AF65-F5344CB8AC3E}">
        <p14:creationId xmlns:p14="http://schemas.microsoft.com/office/powerpoint/2010/main" val="1749251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
        <p:cNvGrpSpPr/>
        <p:nvPr/>
      </p:nvGrpSpPr>
      <p:grpSpPr>
        <a:xfrm>
          <a:off x="0" y="0"/>
          <a:ext cx="0" cy="0"/>
          <a:chOff x="0" y="0"/>
          <a:chExt cx="0" cy="0"/>
        </a:xfrm>
      </p:grpSpPr>
      <p:sp>
        <p:nvSpPr>
          <p:cNvPr id="61" name="Google Shape;61;p3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77ED1-2EB6-4BD1-9116-3574CF4EF9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34BB57-43EB-44C7-9846-77DB5C6B2D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4FDA0B-9634-46ED-A158-72263ACB14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36C876-8DCE-4D35-830F-656DF30AF1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D051E4-B8DA-4BB7-874D-DE4FC56B84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122F3C-7B11-4F23-B539-E8D5AC56B48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EB285C7-F8B0-4752-A3C8-E32E9E49CB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2B6FA5-3119-44FE-9E95-BAC1AFE55146}"/>
              </a:ext>
            </a:extLst>
          </p:cNvPr>
          <p:cNvSpPr>
            <a:spLocks noGrp="1"/>
          </p:cNvSpPr>
          <p:nvPr>
            <p:ph type="sldNum" sz="quarter" idx="12"/>
          </p:nvPr>
        </p:nvSpPr>
        <p:spPr/>
        <p:txBody>
          <a:bodyPr/>
          <a:lstStyle/>
          <a:p>
            <a:fld id="{FAD7536B-2C7A-41B8-B1EA-5250ED29671E}" type="slidenum">
              <a:rPr lang="en-US" smtClean="0"/>
              <a:t>‹#›</a:t>
            </a:fld>
            <a:endParaRPr lang="en-US"/>
          </a:p>
        </p:txBody>
      </p:sp>
    </p:spTree>
    <p:extLst>
      <p:ext uri="{BB962C8B-B14F-4D97-AF65-F5344CB8AC3E}">
        <p14:creationId xmlns:p14="http://schemas.microsoft.com/office/powerpoint/2010/main" val="15889149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8EE0-488C-4F03-887A-7CEBC739D3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40309D-7028-4757-8003-B3709C0FE51D}"/>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07E855F-A324-4E9D-9B7B-ACA1E869BE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C6E609-F6DE-410B-85DB-AF51264B456A}"/>
              </a:ext>
            </a:extLst>
          </p:cNvPr>
          <p:cNvSpPr>
            <a:spLocks noGrp="1"/>
          </p:cNvSpPr>
          <p:nvPr>
            <p:ph type="sldNum" sz="quarter" idx="12"/>
          </p:nvPr>
        </p:nvSpPr>
        <p:spPr/>
        <p:txBody>
          <a:bodyPr/>
          <a:lstStyle/>
          <a:p>
            <a:fld id="{FAD7536B-2C7A-41B8-B1EA-5250ED29671E}" type="slidenum">
              <a:rPr lang="en-US" smtClean="0"/>
              <a:t>‹#›</a:t>
            </a:fld>
            <a:endParaRPr lang="en-US"/>
          </a:p>
        </p:txBody>
      </p:sp>
    </p:spTree>
    <p:extLst>
      <p:ext uri="{BB962C8B-B14F-4D97-AF65-F5344CB8AC3E}">
        <p14:creationId xmlns:p14="http://schemas.microsoft.com/office/powerpoint/2010/main" val="1284252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E81248-0444-48DB-AAA2-9CCED18B510C}"/>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70084FD-FDD4-41B7-B0EB-1E5074D516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D09C31-613D-45DA-AF1A-866F7F65E752}"/>
              </a:ext>
            </a:extLst>
          </p:cNvPr>
          <p:cNvSpPr>
            <a:spLocks noGrp="1"/>
          </p:cNvSpPr>
          <p:nvPr>
            <p:ph type="sldNum" sz="quarter" idx="12"/>
          </p:nvPr>
        </p:nvSpPr>
        <p:spPr/>
        <p:txBody>
          <a:bodyPr/>
          <a:lstStyle/>
          <a:p>
            <a:fld id="{FAD7536B-2C7A-41B8-B1EA-5250ED29671E}" type="slidenum">
              <a:rPr lang="en-US" smtClean="0"/>
              <a:t>‹#›</a:t>
            </a:fld>
            <a:endParaRPr lang="en-US"/>
          </a:p>
        </p:txBody>
      </p:sp>
    </p:spTree>
    <p:extLst>
      <p:ext uri="{BB962C8B-B14F-4D97-AF65-F5344CB8AC3E}">
        <p14:creationId xmlns:p14="http://schemas.microsoft.com/office/powerpoint/2010/main" val="325705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CB258-2C7B-4E1E-8B2F-E4C075B98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E2868B-A2AE-420F-BC78-1F0FC4C900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C53A63-07AF-4214-A728-1BAE5E16C8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85B647-F3E7-4905-951E-733ECC3FFF2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D853E80-C23B-4907-B457-A9301ACED0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43E281-1ABB-41D0-A5CC-14534FBD208D}"/>
              </a:ext>
            </a:extLst>
          </p:cNvPr>
          <p:cNvSpPr>
            <a:spLocks noGrp="1"/>
          </p:cNvSpPr>
          <p:nvPr>
            <p:ph type="sldNum" sz="quarter" idx="12"/>
          </p:nvPr>
        </p:nvSpPr>
        <p:spPr/>
        <p:txBody>
          <a:bodyPr/>
          <a:lstStyle/>
          <a:p>
            <a:fld id="{FAD7536B-2C7A-41B8-B1EA-5250ED29671E}" type="slidenum">
              <a:rPr lang="en-US" smtClean="0"/>
              <a:t>‹#›</a:t>
            </a:fld>
            <a:endParaRPr lang="en-US"/>
          </a:p>
        </p:txBody>
      </p:sp>
    </p:spTree>
    <p:extLst>
      <p:ext uri="{BB962C8B-B14F-4D97-AF65-F5344CB8AC3E}">
        <p14:creationId xmlns:p14="http://schemas.microsoft.com/office/powerpoint/2010/main" val="2882868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B0903-A78C-46F9-B4D5-31CD265C93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365EFC-8136-4756-AF84-3863545A1C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C96E3E-59D4-45CC-BCA5-30AFD8AB73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94E991-ED4A-40FB-9CCF-0408391CB0B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F645A76-4CF0-4013-BFBA-64A89844A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6A8A8A-DBE6-4543-A348-254557271744}"/>
              </a:ext>
            </a:extLst>
          </p:cNvPr>
          <p:cNvSpPr>
            <a:spLocks noGrp="1"/>
          </p:cNvSpPr>
          <p:nvPr>
            <p:ph type="sldNum" sz="quarter" idx="12"/>
          </p:nvPr>
        </p:nvSpPr>
        <p:spPr/>
        <p:txBody>
          <a:bodyPr/>
          <a:lstStyle/>
          <a:p>
            <a:fld id="{FAD7536B-2C7A-41B8-B1EA-5250ED29671E}" type="slidenum">
              <a:rPr lang="en-US" smtClean="0"/>
              <a:t>‹#›</a:t>
            </a:fld>
            <a:endParaRPr lang="en-US"/>
          </a:p>
        </p:txBody>
      </p:sp>
    </p:spTree>
    <p:extLst>
      <p:ext uri="{BB962C8B-B14F-4D97-AF65-F5344CB8AC3E}">
        <p14:creationId xmlns:p14="http://schemas.microsoft.com/office/powerpoint/2010/main" val="25491311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B46B1-AC63-421B-98D7-34A4788BF3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435A35-3F3D-4939-85C1-AC5B172CF7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E318-72D9-46BA-BD90-693F02389DA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01263EC-BCFA-4532-9276-8FD1283361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641CC-4609-4E5E-B1BF-F090756EA07D}"/>
              </a:ext>
            </a:extLst>
          </p:cNvPr>
          <p:cNvSpPr>
            <a:spLocks noGrp="1"/>
          </p:cNvSpPr>
          <p:nvPr>
            <p:ph type="sldNum" sz="quarter" idx="12"/>
          </p:nvPr>
        </p:nvSpPr>
        <p:spPr/>
        <p:txBody>
          <a:bodyPr/>
          <a:lstStyle/>
          <a:p>
            <a:fld id="{FAD7536B-2C7A-41B8-B1EA-5250ED29671E}" type="slidenum">
              <a:rPr lang="en-US" smtClean="0"/>
              <a:t>‹#›</a:t>
            </a:fld>
            <a:endParaRPr lang="en-US"/>
          </a:p>
        </p:txBody>
      </p:sp>
    </p:spTree>
    <p:extLst>
      <p:ext uri="{BB962C8B-B14F-4D97-AF65-F5344CB8AC3E}">
        <p14:creationId xmlns:p14="http://schemas.microsoft.com/office/powerpoint/2010/main" val="14935908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80814E-4547-4878-87E8-27CB82FE91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1B8E23-B27F-4D14-AE75-12FF1645D5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38FCC-49FC-44A4-962C-699FDE00BCE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24D00C0-27C6-4851-B1AD-EDB2D53293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9464C-BAA9-402F-968B-3EC1E03BCE87}"/>
              </a:ext>
            </a:extLst>
          </p:cNvPr>
          <p:cNvSpPr>
            <a:spLocks noGrp="1"/>
          </p:cNvSpPr>
          <p:nvPr>
            <p:ph type="sldNum" sz="quarter" idx="12"/>
          </p:nvPr>
        </p:nvSpPr>
        <p:spPr/>
        <p:txBody>
          <a:bodyPr/>
          <a:lstStyle/>
          <a:p>
            <a:fld id="{FAD7536B-2C7A-41B8-B1EA-5250ED29671E}" type="slidenum">
              <a:rPr lang="en-US" smtClean="0"/>
              <a:t>‹#›</a:t>
            </a:fld>
            <a:endParaRPr lang="en-US"/>
          </a:p>
        </p:txBody>
      </p:sp>
    </p:spTree>
    <p:extLst>
      <p:ext uri="{BB962C8B-B14F-4D97-AF65-F5344CB8AC3E}">
        <p14:creationId xmlns:p14="http://schemas.microsoft.com/office/powerpoint/2010/main" val="38971356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08C76-0DCE-42E2-8A99-D02A91EDF6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12FC85-7E5E-4281-A33C-B0151E9B95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03B4F1-72D3-4633-B30F-F7C17E89AED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2446A4D-DC3B-4F38-AD72-5B8F9DD859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FF63D-0DEE-479B-A8F1-5476CBEC5C43}"/>
              </a:ext>
            </a:extLst>
          </p:cNvPr>
          <p:cNvSpPr>
            <a:spLocks noGrp="1"/>
          </p:cNvSpPr>
          <p:nvPr>
            <p:ph type="sldNum" sz="quarter" idx="12"/>
          </p:nvPr>
        </p:nvSpPr>
        <p:spPr/>
        <p:txBody>
          <a:bodyPr/>
          <a:lstStyle/>
          <a:p>
            <a:fld id="{0030C5E2-BEEF-4F55-9F4F-8D7A86B7A607}" type="slidenum">
              <a:rPr lang="en-US" smtClean="0"/>
              <a:t>‹#›</a:t>
            </a:fld>
            <a:endParaRPr lang="en-US"/>
          </a:p>
        </p:txBody>
      </p:sp>
    </p:spTree>
    <p:extLst>
      <p:ext uri="{BB962C8B-B14F-4D97-AF65-F5344CB8AC3E}">
        <p14:creationId xmlns:p14="http://schemas.microsoft.com/office/powerpoint/2010/main" val="797713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D7D7-F0A6-44D5-AC44-A3AEE9FEB1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C253BA-1BC0-463A-ADC1-6575D90CBE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5EE830-B00C-420F-BEA9-9F7D0DC1B4F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DC1EB7E-9429-4A40-AF7F-B43854654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C0ECB7-C25E-4631-A6B0-C99846645E75}"/>
              </a:ext>
            </a:extLst>
          </p:cNvPr>
          <p:cNvSpPr>
            <a:spLocks noGrp="1"/>
          </p:cNvSpPr>
          <p:nvPr>
            <p:ph type="sldNum" sz="quarter" idx="12"/>
          </p:nvPr>
        </p:nvSpPr>
        <p:spPr/>
        <p:txBody>
          <a:bodyPr/>
          <a:lstStyle/>
          <a:p>
            <a:fld id="{0030C5E2-BEEF-4F55-9F4F-8D7A86B7A607}" type="slidenum">
              <a:rPr lang="en-US" smtClean="0"/>
              <a:t>‹#›</a:t>
            </a:fld>
            <a:endParaRPr lang="en-US"/>
          </a:p>
        </p:txBody>
      </p:sp>
    </p:spTree>
    <p:extLst>
      <p:ext uri="{BB962C8B-B14F-4D97-AF65-F5344CB8AC3E}">
        <p14:creationId xmlns:p14="http://schemas.microsoft.com/office/powerpoint/2010/main" val="5326607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DD5EB-6C81-42DC-B9B5-6693D6CEDE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20578D-B1B9-4604-847D-4B1705FCA0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DD3618-5C27-466B-AB65-A611FC6C057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F6AAE0D-422F-4B09-8BF3-13DF57980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2435DD-244F-4190-9F3C-503748CC33F3}"/>
              </a:ext>
            </a:extLst>
          </p:cNvPr>
          <p:cNvSpPr>
            <a:spLocks noGrp="1"/>
          </p:cNvSpPr>
          <p:nvPr>
            <p:ph type="sldNum" sz="quarter" idx="12"/>
          </p:nvPr>
        </p:nvSpPr>
        <p:spPr/>
        <p:txBody>
          <a:bodyPr/>
          <a:lstStyle/>
          <a:p>
            <a:fld id="{0030C5E2-BEEF-4F55-9F4F-8D7A86B7A607}" type="slidenum">
              <a:rPr lang="en-US" smtClean="0"/>
              <a:t>‹#›</a:t>
            </a:fld>
            <a:endParaRPr lang="en-US"/>
          </a:p>
        </p:txBody>
      </p:sp>
    </p:spTree>
    <p:extLst>
      <p:ext uri="{BB962C8B-B14F-4D97-AF65-F5344CB8AC3E}">
        <p14:creationId xmlns:p14="http://schemas.microsoft.com/office/powerpoint/2010/main" val="756142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7"/>
        <p:cNvGrpSpPr/>
        <p:nvPr/>
      </p:nvGrpSpPr>
      <p:grpSpPr>
        <a:xfrm>
          <a:off x="0" y="0"/>
          <a:ext cx="0" cy="0"/>
          <a:chOff x="0" y="0"/>
          <a:chExt cx="0" cy="0"/>
        </a:xfrm>
      </p:grpSpPr>
      <p:sp>
        <p:nvSpPr>
          <p:cNvPr id="68" name="Google Shape;68;p38"/>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3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8"/>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2" name="Google Shape;72;p38"/>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3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B1B0-6553-4201-916B-9A7BCBC3DF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BD616C-1872-4848-A425-A22F8131C8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C5E2D0-00FC-4E4B-BADD-DF62935AAF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45482F-8017-4E22-B441-4848801CE20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9848EDD-AEA2-42CA-9F31-1E4F4A60FE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29D2B-989F-48CE-9E6F-892AAB8CAD2A}"/>
              </a:ext>
            </a:extLst>
          </p:cNvPr>
          <p:cNvSpPr>
            <a:spLocks noGrp="1"/>
          </p:cNvSpPr>
          <p:nvPr>
            <p:ph type="sldNum" sz="quarter" idx="12"/>
          </p:nvPr>
        </p:nvSpPr>
        <p:spPr/>
        <p:txBody>
          <a:bodyPr/>
          <a:lstStyle/>
          <a:p>
            <a:fld id="{0030C5E2-BEEF-4F55-9F4F-8D7A86B7A607}" type="slidenum">
              <a:rPr lang="en-US" smtClean="0"/>
              <a:t>‹#›</a:t>
            </a:fld>
            <a:endParaRPr lang="en-US"/>
          </a:p>
        </p:txBody>
      </p:sp>
    </p:spTree>
    <p:extLst>
      <p:ext uri="{BB962C8B-B14F-4D97-AF65-F5344CB8AC3E}">
        <p14:creationId xmlns:p14="http://schemas.microsoft.com/office/powerpoint/2010/main" val="11046464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0CAF3-204E-4055-87DD-B66CE742DF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A9143-BD94-4BBF-9E9B-D0AA376124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D45EE6-2F22-40CB-AC26-403F260798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3FE98E-09FA-4949-8C2D-57FCB8DADE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39E4C3-7C59-449E-BF7F-271409965E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EEBF6E-0694-4C52-84D0-B876A5E36ED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03F0CCF-F414-4A2F-A18F-2623E9ADC9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EE482E-A18A-4ACC-B1EA-31C1932DA6F1}"/>
              </a:ext>
            </a:extLst>
          </p:cNvPr>
          <p:cNvSpPr>
            <a:spLocks noGrp="1"/>
          </p:cNvSpPr>
          <p:nvPr>
            <p:ph type="sldNum" sz="quarter" idx="12"/>
          </p:nvPr>
        </p:nvSpPr>
        <p:spPr/>
        <p:txBody>
          <a:bodyPr/>
          <a:lstStyle/>
          <a:p>
            <a:fld id="{0030C5E2-BEEF-4F55-9F4F-8D7A86B7A607}" type="slidenum">
              <a:rPr lang="en-US" smtClean="0"/>
              <a:t>‹#›</a:t>
            </a:fld>
            <a:endParaRPr lang="en-US"/>
          </a:p>
        </p:txBody>
      </p:sp>
    </p:spTree>
    <p:extLst>
      <p:ext uri="{BB962C8B-B14F-4D97-AF65-F5344CB8AC3E}">
        <p14:creationId xmlns:p14="http://schemas.microsoft.com/office/powerpoint/2010/main" val="22482621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9C000-5ED6-4B25-A83F-798AA7C89B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D5FBEF-689C-42A5-B114-20E73EF8DDE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25ABBB3-EE4F-4537-B382-2C3EDBF443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8D483E-C99C-4AE1-9BCC-8D99AA159B4D}"/>
              </a:ext>
            </a:extLst>
          </p:cNvPr>
          <p:cNvSpPr>
            <a:spLocks noGrp="1"/>
          </p:cNvSpPr>
          <p:nvPr>
            <p:ph type="sldNum" sz="quarter" idx="12"/>
          </p:nvPr>
        </p:nvSpPr>
        <p:spPr/>
        <p:txBody>
          <a:bodyPr/>
          <a:lstStyle/>
          <a:p>
            <a:fld id="{0030C5E2-BEEF-4F55-9F4F-8D7A86B7A607}" type="slidenum">
              <a:rPr lang="en-US" smtClean="0"/>
              <a:t>‹#›</a:t>
            </a:fld>
            <a:endParaRPr lang="en-US"/>
          </a:p>
        </p:txBody>
      </p:sp>
    </p:spTree>
    <p:extLst>
      <p:ext uri="{BB962C8B-B14F-4D97-AF65-F5344CB8AC3E}">
        <p14:creationId xmlns:p14="http://schemas.microsoft.com/office/powerpoint/2010/main" val="38038784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A2C51D-B755-47AE-9FFA-6EE180AC623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5439B55-54A7-4855-983C-13BC5D18CE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A8C068-2327-4994-BB30-7CE4889C0505}"/>
              </a:ext>
            </a:extLst>
          </p:cNvPr>
          <p:cNvSpPr>
            <a:spLocks noGrp="1"/>
          </p:cNvSpPr>
          <p:nvPr>
            <p:ph type="sldNum" sz="quarter" idx="12"/>
          </p:nvPr>
        </p:nvSpPr>
        <p:spPr/>
        <p:txBody>
          <a:bodyPr/>
          <a:lstStyle/>
          <a:p>
            <a:fld id="{0030C5E2-BEEF-4F55-9F4F-8D7A86B7A607}" type="slidenum">
              <a:rPr lang="en-US" smtClean="0"/>
              <a:t>‹#›</a:t>
            </a:fld>
            <a:endParaRPr lang="en-US"/>
          </a:p>
        </p:txBody>
      </p:sp>
    </p:spTree>
    <p:extLst>
      <p:ext uri="{BB962C8B-B14F-4D97-AF65-F5344CB8AC3E}">
        <p14:creationId xmlns:p14="http://schemas.microsoft.com/office/powerpoint/2010/main" val="2715183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79EB6-E8B0-461E-9111-9CFEE6C4D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16E0D9-801E-4159-9358-B602EA7ADA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6C7F10-EA44-4F60-81B4-A6F2E2813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27F410-5898-4482-809C-80CD526E653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BB9428D-A033-4394-9AFF-DD9460F074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E3B848-3377-435B-97CD-2818DD11DDC4}"/>
              </a:ext>
            </a:extLst>
          </p:cNvPr>
          <p:cNvSpPr>
            <a:spLocks noGrp="1"/>
          </p:cNvSpPr>
          <p:nvPr>
            <p:ph type="sldNum" sz="quarter" idx="12"/>
          </p:nvPr>
        </p:nvSpPr>
        <p:spPr/>
        <p:txBody>
          <a:bodyPr/>
          <a:lstStyle/>
          <a:p>
            <a:fld id="{0030C5E2-BEEF-4F55-9F4F-8D7A86B7A607}" type="slidenum">
              <a:rPr lang="en-US" smtClean="0"/>
              <a:t>‹#›</a:t>
            </a:fld>
            <a:endParaRPr lang="en-US"/>
          </a:p>
        </p:txBody>
      </p:sp>
    </p:spTree>
    <p:extLst>
      <p:ext uri="{BB962C8B-B14F-4D97-AF65-F5344CB8AC3E}">
        <p14:creationId xmlns:p14="http://schemas.microsoft.com/office/powerpoint/2010/main" val="5683724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E915C-9043-46F5-A4E9-0E155A0E9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6904DA-4596-42D0-A170-10FC193224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A3D1B5-77E6-4DB0-97D9-8CFC8143A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007CC9-307F-489A-8EF9-051F3980D22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734114C-ABD0-4FC4-A78F-D7DD39F645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3F8681-52A0-4A04-ACCD-803852D550F1}"/>
              </a:ext>
            </a:extLst>
          </p:cNvPr>
          <p:cNvSpPr>
            <a:spLocks noGrp="1"/>
          </p:cNvSpPr>
          <p:nvPr>
            <p:ph type="sldNum" sz="quarter" idx="12"/>
          </p:nvPr>
        </p:nvSpPr>
        <p:spPr/>
        <p:txBody>
          <a:bodyPr/>
          <a:lstStyle/>
          <a:p>
            <a:fld id="{0030C5E2-BEEF-4F55-9F4F-8D7A86B7A607}" type="slidenum">
              <a:rPr lang="en-US" smtClean="0"/>
              <a:t>‹#›</a:t>
            </a:fld>
            <a:endParaRPr lang="en-US"/>
          </a:p>
        </p:txBody>
      </p:sp>
    </p:spTree>
    <p:extLst>
      <p:ext uri="{BB962C8B-B14F-4D97-AF65-F5344CB8AC3E}">
        <p14:creationId xmlns:p14="http://schemas.microsoft.com/office/powerpoint/2010/main" val="12780365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118C8-F9A0-4614-AC14-C563CD3690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4D86ED-87EE-4859-91BE-E8ADB7D7F9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508E7-D31F-4A4D-85FC-EA8D6B01A8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9009D0D-E720-4031-A05D-79EFD05C2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FAF73-4FE2-4C89-86E7-F52EC1CAD54C}"/>
              </a:ext>
            </a:extLst>
          </p:cNvPr>
          <p:cNvSpPr>
            <a:spLocks noGrp="1"/>
          </p:cNvSpPr>
          <p:nvPr>
            <p:ph type="sldNum" sz="quarter" idx="12"/>
          </p:nvPr>
        </p:nvSpPr>
        <p:spPr/>
        <p:txBody>
          <a:bodyPr/>
          <a:lstStyle/>
          <a:p>
            <a:fld id="{0030C5E2-BEEF-4F55-9F4F-8D7A86B7A607}" type="slidenum">
              <a:rPr lang="en-US" smtClean="0"/>
              <a:t>‹#›</a:t>
            </a:fld>
            <a:endParaRPr lang="en-US"/>
          </a:p>
        </p:txBody>
      </p:sp>
    </p:spTree>
    <p:extLst>
      <p:ext uri="{BB962C8B-B14F-4D97-AF65-F5344CB8AC3E}">
        <p14:creationId xmlns:p14="http://schemas.microsoft.com/office/powerpoint/2010/main" val="22301212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2AEF4A-CECE-4FEF-9C86-1C2332DD0C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FB06FF-E83A-47B4-A553-7F3216D8AF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E500EF-4495-4679-B0D9-64A5622005F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6CCEEB7-4D99-41C9-8A64-6BB530E1C4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15AED9-C5D5-4B92-B269-69118E9BB7F6}"/>
              </a:ext>
            </a:extLst>
          </p:cNvPr>
          <p:cNvSpPr>
            <a:spLocks noGrp="1"/>
          </p:cNvSpPr>
          <p:nvPr>
            <p:ph type="sldNum" sz="quarter" idx="12"/>
          </p:nvPr>
        </p:nvSpPr>
        <p:spPr/>
        <p:txBody>
          <a:bodyPr/>
          <a:lstStyle/>
          <a:p>
            <a:fld id="{0030C5E2-BEEF-4F55-9F4F-8D7A86B7A607}" type="slidenum">
              <a:rPr lang="en-US" smtClean="0"/>
              <a:t>‹#›</a:t>
            </a:fld>
            <a:endParaRPr lang="en-US"/>
          </a:p>
        </p:txBody>
      </p:sp>
    </p:spTree>
    <p:extLst>
      <p:ext uri="{BB962C8B-B14F-4D97-AF65-F5344CB8AC3E}">
        <p14:creationId xmlns:p14="http://schemas.microsoft.com/office/powerpoint/2010/main" val="29857831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EC13A-2FAA-46DE-85E0-B52D78580A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C39A7B-1137-48FD-B430-30DC687F1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2FA6D-B9D9-4D89-99CB-53D695833E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8842D3F-9131-4959-AF3A-D92FB5EE7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C17E3-6F03-4581-8E43-814DD3A4AFE9}"/>
              </a:ext>
            </a:extLst>
          </p:cNvPr>
          <p:cNvSpPr>
            <a:spLocks noGrp="1"/>
          </p:cNvSpPr>
          <p:nvPr>
            <p:ph type="sldNum" sz="quarter" idx="12"/>
          </p:nvPr>
        </p:nvSpPr>
        <p:spPr/>
        <p:txBody>
          <a:bodyPr/>
          <a:lstStyle/>
          <a:p>
            <a:fld id="{2C12D72F-A6EA-4B7C-823D-492081DBE476}" type="slidenum">
              <a:rPr lang="en-US" smtClean="0"/>
              <a:t>‹#›</a:t>
            </a:fld>
            <a:endParaRPr lang="en-US"/>
          </a:p>
        </p:txBody>
      </p:sp>
    </p:spTree>
    <p:extLst>
      <p:ext uri="{BB962C8B-B14F-4D97-AF65-F5344CB8AC3E}">
        <p14:creationId xmlns:p14="http://schemas.microsoft.com/office/powerpoint/2010/main" val="2899320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5E4AC-9BD6-4B57-A8EE-0EFC10D3ED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25DA24-C0D3-40CF-9A06-EACE85D980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C3739-320E-4B1B-8BAE-86B434DA711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00FEADA-6254-4C8F-AE7E-42BE50F7C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FC36AA-5AB6-43E3-8255-397574485D1D}"/>
              </a:ext>
            </a:extLst>
          </p:cNvPr>
          <p:cNvSpPr>
            <a:spLocks noGrp="1"/>
          </p:cNvSpPr>
          <p:nvPr>
            <p:ph type="sldNum" sz="quarter" idx="12"/>
          </p:nvPr>
        </p:nvSpPr>
        <p:spPr/>
        <p:txBody>
          <a:bodyPr/>
          <a:lstStyle/>
          <a:p>
            <a:fld id="{2C12D72F-A6EA-4B7C-823D-492081DBE476}" type="slidenum">
              <a:rPr lang="en-US" smtClean="0"/>
              <a:t>‹#›</a:t>
            </a:fld>
            <a:endParaRPr lang="en-US"/>
          </a:p>
        </p:txBody>
      </p:sp>
    </p:spTree>
    <p:extLst>
      <p:ext uri="{BB962C8B-B14F-4D97-AF65-F5344CB8AC3E}">
        <p14:creationId xmlns:p14="http://schemas.microsoft.com/office/powerpoint/2010/main" val="687931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3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3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B3F73-7240-4371-9B6A-2B5DAF9EA6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D64F7A-8B81-4568-8806-9D9617DED7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47E0F-8BF9-494D-97EE-A58069A25AA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EF85AEA-E56A-4904-A0B6-BFAE0FEE17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F98C9-65F8-4A51-90B8-83E8AA4863A5}"/>
              </a:ext>
            </a:extLst>
          </p:cNvPr>
          <p:cNvSpPr>
            <a:spLocks noGrp="1"/>
          </p:cNvSpPr>
          <p:nvPr>
            <p:ph type="sldNum" sz="quarter" idx="12"/>
          </p:nvPr>
        </p:nvSpPr>
        <p:spPr/>
        <p:txBody>
          <a:bodyPr/>
          <a:lstStyle/>
          <a:p>
            <a:fld id="{2C12D72F-A6EA-4B7C-823D-492081DBE476}" type="slidenum">
              <a:rPr lang="en-US" smtClean="0"/>
              <a:t>‹#›</a:t>
            </a:fld>
            <a:endParaRPr lang="en-US"/>
          </a:p>
        </p:txBody>
      </p:sp>
    </p:spTree>
    <p:extLst>
      <p:ext uri="{BB962C8B-B14F-4D97-AF65-F5344CB8AC3E}">
        <p14:creationId xmlns:p14="http://schemas.microsoft.com/office/powerpoint/2010/main" val="35531087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36930-CBCE-4F78-B3E9-EE39496507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310CF5-B9E1-4E8D-8FBE-7AF728438C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44B35D-D471-4A05-AF2A-5F4510C96B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11C02E-DB93-4C98-93C2-8E1FD1411C3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B172E11-CF07-4F05-A77B-DFB8EAFAED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C12F1F-39D1-452B-A3DA-649714BB9664}"/>
              </a:ext>
            </a:extLst>
          </p:cNvPr>
          <p:cNvSpPr>
            <a:spLocks noGrp="1"/>
          </p:cNvSpPr>
          <p:nvPr>
            <p:ph type="sldNum" sz="quarter" idx="12"/>
          </p:nvPr>
        </p:nvSpPr>
        <p:spPr/>
        <p:txBody>
          <a:bodyPr/>
          <a:lstStyle/>
          <a:p>
            <a:fld id="{2C12D72F-A6EA-4B7C-823D-492081DBE476}" type="slidenum">
              <a:rPr lang="en-US" smtClean="0"/>
              <a:t>‹#›</a:t>
            </a:fld>
            <a:endParaRPr lang="en-US"/>
          </a:p>
        </p:txBody>
      </p:sp>
    </p:spTree>
    <p:extLst>
      <p:ext uri="{BB962C8B-B14F-4D97-AF65-F5344CB8AC3E}">
        <p14:creationId xmlns:p14="http://schemas.microsoft.com/office/powerpoint/2010/main" val="10979621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CD9C-B673-457F-9BAA-BD2F8D84BF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46EEAD-8D94-4508-A87E-1D5C7044A3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16F1FD-1328-45E6-96E1-E5004A03C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B776B5-2DE9-4FF1-83BF-A4BCF1C1B2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D0B627-967A-4109-952E-6B75D82C30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757DAA-D2D4-4F96-B38B-9291AE7EE0A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27A4DB6-703D-4F78-A597-80E0747FDA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B15A89-E6D8-4637-8B00-C79780A4E7D4}"/>
              </a:ext>
            </a:extLst>
          </p:cNvPr>
          <p:cNvSpPr>
            <a:spLocks noGrp="1"/>
          </p:cNvSpPr>
          <p:nvPr>
            <p:ph type="sldNum" sz="quarter" idx="12"/>
          </p:nvPr>
        </p:nvSpPr>
        <p:spPr/>
        <p:txBody>
          <a:bodyPr/>
          <a:lstStyle/>
          <a:p>
            <a:fld id="{2C12D72F-A6EA-4B7C-823D-492081DBE476}" type="slidenum">
              <a:rPr lang="en-US" smtClean="0"/>
              <a:t>‹#›</a:t>
            </a:fld>
            <a:endParaRPr lang="en-US"/>
          </a:p>
        </p:txBody>
      </p:sp>
    </p:spTree>
    <p:extLst>
      <p:ext uri="{BB962C8B-B14F-4D97-AF65-F5344CB8AC3E}">
        <p14:creationId xmlns:p14="http://schemas.microsoft.com/office/powerpoint/2010/main" val="34338954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9A4D3-43E0-4054-9E16-4446539CBF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A9F0A1-266F-4BF1-8008-76022E134DD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40FF7DB-C52B-4E7A-91EF-35AE4D1F83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001DFF-2FFB-44B2-AEAB-6773A2CFFA61}"/>
              </a:ext>
            </a:extLst>
          </p:cNvPr>
          <p:cNvSpPr>
            <a:spLocks noGrp="1"/>
          </p:cNvSpPr>
          <p:nvPr>
            <p:ph type="sldNum" sz="quarter" idx="12"/>
          </p:nvPr>
        </p:nvSpPr>
        <p:spPr/>
        <p:txBody>
          <a:bodyPr/>
          <a:lstStyle/>
          <a:p>
            <a:fld id="{2C12D72F-A6EA-4B7C-823D-492081DBE476}" type="slidenum">
              <a:rPr lang="en-US" smtClean="0"/>
              <a:t>‹#›</a:t>
            </a:fld>
            <a:endParaRPr lang="en-US"/>
          </a:p>
        </p:txBody>
      </p:sp>
    </p:spTree>
    <p:extLst>
      <p:ext uri="{BB962C8B-B14F-4D97-AF65-F5344CB8AC3E}">
        <p14:creationId xmlns:p14="http://schemas.microsoft.com/office/powerpoint/2010/main" val="12637134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FCD3A4-B420-440F-A785-1D4DD86ABB3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E281045-0271-4AA1-939F-A3E754AB87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C5D134-3DD1-4DE9-AE25-6A742F849310}"/>
              </a:ext>
            </a:extLst>
          </p:cNvPr>
          <p:cNvSpPr>
            <a:spLocks noGrp="1"/>
          </p:cNvSpPr>
          <p:nvPr>
            <p:ph type="sldNum" sz="quarter" idx="12"/>
          </p:nvPr>
        </p:nvSpPr>
        <p:spPr/>
        <p:txBody>
          <a:bodyPr/>
          <a:lstStyle/>
          <a:p>
            <a:fld id="{2C12D72F-A6EA-4B7C-823D-492081DBE476}" type="slidenum">
              <a:rPr lang="en-US" smtClean="0"/>
              <a:t>‹#›</a:t>
            </a:fld>
            <a:endParaRPr lang="en-US"/>
          </a:p>
        </p:txBody>
      </p:sp>
    </p:spTree>
    <p:extLst>
      <p:ext uri="{BB962C8B-B14F-4D97-AF65-F5344CB8AC3E}">
        <p14:creationId xmlns:p14="http://schemas.microsoft.com/office/powerpoint/2010/main" val="13605521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46483-1B31-4337-BA62-A13832FEF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A245B3-9CF8-4B8D-BE41-389F115AD9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9DD0FB-9830-4FE6-9F9E-53DC84ACF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2633E9-4FC9-4DDB-9F4A-8B24355609E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9510A62-0EFA-44D1-8048-F553DE71A5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8F242-5369-498E-BC0B-2FFD8B2FCC4D}"/>
              </a:ext>
            </a:extLst>
          </p:cNvPr>
          <p:cNvSpPr>
            <a:spLocks noGrp="1"/>
          </p:cNvSpPr>
          <p:nvPr>
            <p:ph type="sldNum" sz="quarter" idx="12"/>
          </p:nvPr>
        </p:nvSpPr>
        <p:spPr/>
        <p:txBody>
          <a:bodyPr/>
          <a:lstStyle/>
          <a:p>
            <a:fld id="{2C12D72F-A6EA-4B7C-823D-492081DBE476}" type="slidenum">
              <a:rPr lang="en-US" smtClean="0"/>
              <a:t>‹#›</a:t>
            </a:fld>
            <a:endParaRPr lang="en-US"/>
          </a:p>
        </p:txBody>
      </p:sp>
    </p:spTree>
    <p:extLst>
      <p:ext uri="{BB962C8B-B14F-4D97-AF65-F5344CB8AC3E}">
        <p14:creationId xmlns:p14="http://schemas.microsoft.com/office/powerpoint/2010/main" val="17186618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7A63B-49D3-46ED-A253-1B1FA6134B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A2BB37-4FAE-47EA-AD0D-2D877F8E61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B52C9E-9427-4C05-BC2E-55DF14112C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0B2719-53FF-4568-A916-C9CBFE99E85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6E023B4-85DB-43C9-8232-FD74CE75CE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C1294A-ED13-44F5-99DB-00FEBCF05A7D}"/>
              </a:ext>
            </a:extLst>
          </p:cNvPr>
          <p:cNvSpPr>
            <a:spLocks noGrp="1"/>
          </p:cNvSpPr>
          <p:nvPr>
            <p:ph type="sldNum" sz="quarter" idx="12"/>
          </p:nvPr>
        </p:nvSpPr>
        <p:spPr/>
        <p:txBody>
          <a:bodyPr/>
          <a:lstStyle/>
          <a:p>
            <a:fld id="{2C12D72F-A6EA-4B7C-823D-492081DBE476}" type="slidenum">
              <a:rPr lang="en-US" smtClean="0"/>
              <a:t>‹#›</a:t>
            </a:fld>
            <a:endParaRPr lang="en-US"/>
          </a:p>
        </p:txBody>
      </p:sp>
    </p:spTree>
    <p:extLst>
      <p:ext uri="{BB962C8B-B14F-4D97-AF65-F5344CB8AC3E}">
        <p14:creationId xmlns:p14="http://schemas.microsoft.com/office/powerpoint/2010/main" val="33307299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2CF4-A351-41EB-9249-C8074EC5D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C5F696-94C6-4E9B-90ED-A522C57192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58799-0AE0-407F-9E56-BEDBCEC0496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50C359B-146D-4A52-92D2-4EA9A8A80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6301A-8904-4BE4-AC00-1F20EFB32872}"/>
              </a:ext>
            </a:extLst>
          </p:cNvPr>
          <p:cNvSpPr>
            <a:spLocks noGrp="1"/>
          </p:cNvSpPr>
          <p:nvPr>
            <p:ph type="sldNum" sz="quarter" idx="12"/>
          </p:nvPr>
        </p:nvSpPr>
        <p:spPr/>
        <p:txBody>
          <a:bodyPr/>
          <a:lstStyle/>
          <a:p>
            <a:fld id="{2C12D72F-A6EA-4B7C-823D-492081DBE476}" type="slidenum">
              <a:rPr lang="en-US" smtClean="0"/>
              <a:t>‹#›</a:t>
            </a:fld>
            <a:endParaRPr lang="en-US"/>
          </a:p>
        </p:txBody>
      </p:sp>
    </p:spTree>
    <p:extLst>
      <p:ext uri="{BB962C8B-B14F-4D97-AF65-F5344CB8AC3E}">
        <p14:creationId xmlns:p14="http://schemas.microsoft.com/office/powerpoint/2010/main" val="3899917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9BA924-F954-4D06-A388-E22C0998D3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B9632C-BEC8-4F3C-8E54-B0BEF4745C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A0617-4518-49CC-B2C6-D740A030D6F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CCAE656-0205-4D7A-80C3-2A50CC934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3692B6-51F3-4899-B1BF-C97533E94219}"/>
              </a:ext>
            </a:extLst>
          </p:cNvPr>
          <p:cNvSpPr>
            <a:spLocks noGrp="1"/>
          </p:cNvSpPr>
          <p:nvPr>
            <p:ph type="sldNum" sz="quarter" idx="12"/>
          </p:nvPr>
        </p:nvSpPr>
        <p:spPr/>
        <p:txBody>
          <a:bodyPr/>
          <a:lstStyle/>
          <a:p>
            <a:fld id="{2C12D72F-A6EA-4B7C-823D-492081DBE476}" type="slidenum">
              <a:rPr lang="en-US" smtClean="0"/>
              <a:t>‹#›</a:t>
            </a:fld>
            <a:endParaRPr lang="en-US"/>
          </a:p>
        </p:txBody>
      </p:sp>
    </p:spTree>
    <p:extLst>
      <p:ext uri="{BB962C8B-B14F-4D97-AF65-F5344CB8AC3E}">
        <p14:creationId xmlns:p14="http://schemas.microsoft.com/office/powerpoint/2010/main" val="3749774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1"/>
        <p:cNvGrpSpPr/>
        <p:nvPr/>
      </p:nvGrpSpPr>
      <p:grpSpPr>
        <a:xfrm>
          <a:off x="0" y="0"/>
          <a:ext cx="0" cy="0"/>
          <a:chOff x="0" y="0"/>
          <a:chExt cx="0" cy="0"/>
        </a:xfrm>
      </p:grpSpPr>
      <p:sp>
        <p:nvSpPr>
          <p:cNvPr id="82" name="Google Shape;82;p4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5"/>
        <p:cNvGrpSpPr/>
        <p:nvPr/>
      </p:nvGrpSpPr>
      <p:grpSpPr>
        <a:xfrm>
          <a:off x="0" y="0"/>
          <a:ext cx="0" cy="0"/>
          <a:chOff x="0" y="0"/>
          <a:chExt cx="0" cy="0"/>
        </a:xfrm>
      </p:grpSpPr>
      <p:sp>
        <p:nvSpPr>
          <p:cNvPr id="86" name="Google Shape;86;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41"/>
          <p:cNvSpPr txBox="1">
            <a:spLocks noGrp="1"/>
          </p:cNvSpPr>
          <p:nvPr>
            <p:ph type="body" idx="1"/>
          </p:nvPr>
        </p:nvSpPr>
        <p:spPr>
          <a:xfrm>
            <a:off x="5183188" y="987429"/>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4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82A6AF-8E85-47F3-AC32-64367AA9A5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0A3383-BAD1-4B66-8CD2-EC24700410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A1DD0-6B5E-4ACD-BFAB-906112F9FA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3B035B9-D923-4809-8C1D-49DF9DF3A6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602B9D-7EA8-4156-8317-0A7AA9CD1F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D15578-0748-4B33-AE57-EBD508B83A93}" type="slidenum">
              <a:rPr lang="en-US" smtClean="0"/>
              <a:t>‹#›</a:t>
            </a:fld>
            <a:endParaRPr lang="en-US"/>
          </a:p>
        </p:txBody>
      </p:sp>
    </p:spTree>
    <p:extLst>
      <p:ext uri="{BB962C8B-B14F-4D97-AF65-F5344CB8AC3E}">
        <p14:creationId xmlns:p14="http://schemas.microsoft.com/office/powerpoint/2010/main" val="352907124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2B10E0-EC39-4D53-8E45-05F26728DE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84E820-464D-457C-93CE-6073C51E7D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88551-C9C8-4435-97EB-38739EFFF2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3DBC708-2995-4DEA-B1DD-BC8D1BCFA2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0FF0E6-1B51-4144-BBF7-541FFC7876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22C7F2-30A0-4946-A4AF-D71AC6BC9721}" type="slidenum">
              <a:rPr lang="en-US" smtClean="0"/>
              <a:t>‹#›</a:t>
            </a:fld>
            <a:endParaRPr lang="en-US"/>
          </a:p>
        </p:txBody>
      </p:sp>
    </p:spTree>
    <p:extLst>
      <p:ext uri="{BB962C8B-B14F-4D97-AF65-F5344CB8AC3E}">
        <p14:creationId xmlns:p14="http://schemas.microsoft.com/office/powerpoint/2010/main" val="67914315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243339-416B-40D5-AC25-0396A747A6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21A22E-FD11-47F6-B826-97B58152B3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FF14D-11A0-46AE-8E0C-5347FE09A3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B30EF991-B22F-4EF2-97D7-B85E83BC2C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3F4815-743D-4475-B66E-617CA54E48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C4CCB2-6C35-488E-AD77-C94B34C09765}" type="slidenum">
              <a:rPr lang="en-US" smtClean="0"/>
              <a:t>‹#›</a:t>
            </a:fld>
            <a:endParaRPr lang="en-US"/>
          </a:p>
        </p:txBody>
      </p:sp>
    </p:spTree>
    <p:extLst>
      <p:ext uri="{BB962C8B-B14F-4D97-AF65-F5344CB8AC3E}">
        <p14:creationId xmlns:p14="http://schemas.microsoft.com/office/powerpoint/2010/main" val="159534887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4DB82-9D37-4E29-BFD8-AEF414F8A8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64A774-6C84-4239-BC52-0FE97E9F8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D96EE-0409-4BCA-AA70-B8AECBFCDF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6166B2E-6A9E-4183-B0B4-39011D08FD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4EF322-F95D-4991-A048-D8A61032B6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D7536B-2C7A-41B8-B1EA-5250ED29671E}" type="slidenum">
              <a:rPr lang="en-US" smtClean="0"/>
              <a:t>‹#›</a:t>
            </a:fld>
            <a:endParaRPr lang="en-US"/>
          </a:p>
        </p:txBody>
      </p:sp>
    </p:spTree>
    <p:extLst>
      <p:ext uri="{BB962C8B-B14F-4D97-AF65-F5344CB8AC3E}">
        <p14:creationId xmlns:p14="http://schemas.microsoft.com/office/powerpoint/2010/main" val="149034483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D55E2-723A-45F1-8542-2CE7EC8E29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26C00C-163C-455E-9317-C08F39D099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59170-73DB-46E0-9468-CA178479DD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09789BD-D9C4-4844-BD99-C3A49D915D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E66E2D-A362-4B1E-84CC-49283D514E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30C5E2-BEEF-4F55-9F4F-8D7A86B7A607}" type="slidenum">
              <a:rPr lang="en-US" smtClean="0"/>
              <a:t>‹#›</a:t>
            </a:fld>
            <a:endParaRPr lang="en-US"/>
          </a:p>
        </p:txBody>
      </p:sp>
    </p:spTree>
    <p:extLst>
      <p:ext uri="{BB962C8B-B14F-4D97-AF65-F5344CB8AC3E}">
        <p14:creationId xmlns:p14="http://schemas.microsoft.com/office/powerpoint/2010/main" val="317357549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892982-CA0C-4DE2-9449-AB70480418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573A87-A7C8-44AD-BE05-9EF77EB47D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F99156-E685-417E-9372-C66486A81F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E0FE3C4D-06B7-4877-A5B9-A09B5B2738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5C527A-4D0B-4F31-B5F0-0EEEB50C0D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2D72F-A6EA-4B7C-823D-492081DBE476}" type="slidenum">
              <a:rPr lang="en-US" smtClean="0"/>
              <a:t>‹#›</a:t>
            </a:fld>
            <a:endParaRPr lang="en-US"/>
          </a:p>
        </p:txBody>
      </p:sp>
    </p:spTree>
    <p:extLst>
      <p:ext uri="{BB962C8B-B14F-4D97-AF65-F5344CB8AC3E}">
        <p14:creationId xmlns:p14="http://schemas.microsoft.com/office/powerpoint/2010/main" val="156679902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image" Target="../media/image30.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8.emf"/><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40.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png"/><Relationship Id="rId5" Type="http://schemas.openxmlformats.org/officeDocument/2006/relationships/image" Target="../media/image41.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20.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image" Target="../media/image42.jp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notesSlide" Target="../notesSlides/notesSlide3.xml"/><Relationship Id="rId9"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4.ti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2.xml"/><Relationship Id="rId7" Type="http://schemas.openxmlformats.org/officeDocument/2006/relationships/image" Target="../media/image18.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notesSlide" Target="../notesSlides/notesSlide6.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2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2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11" Type="http://schemas.openxmlformats.org/officeDocument/2006/relationships/comments" Target="../comments/comment2.xml"/><Relationship Id="rId5" Type="http://schemas.openxmlformats.org/officeDocument/2006/relationships/image" Target="../media/image22.jpeg"/><Relationship Id="rId10" Type="http://schemas.openxmlformats.org/officeDocument/2006/relationships/image" Target="../media/image8.png"/><Relationship Id="rId4" Type="http://schemas.openxmlformats.org/officeDocument/2006/relationships/notesSlide" Target="../notesSlides/notesSlide9.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
          <p:cNvSpPr txBox="1"/>
          <p:nvPr/>
        </p:nvSpPr>
        <p:spPr>
          <a:xfrm>
            <a:off x="6096000" y="5583907"/>
            <a:ext cx="5663344"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Calibri"/>
                <a:ea typeface="Calibri"/>
                <a:cs typeface="Calibri"/>
                <a:sym typeface="Calibri"/>
              </a:rPr>
              <a:t>Diane Pleschner-Steele, CA Wetfish Producers Association</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Kirk Lynn, </a:t>
            </a:r>
            <a:r>
              <a:rPr lang="en-US" sz="1800" dirty="0">
                <a:solidFill>
                  <a:schemeClr val="tx1"/>
                </a:solidFill>
                <a:latin typeface="Calibri"/>
                <a:ea typeface="Calibri"/>
                <a:cs typeface="Calibri"/>
                <a:sym typeface="Calibri"/>
              </a:rPr>
              <a:t>California Department of Fish and Wildlife</a:t>
            </a:r>
            <a:endParaRPr dirty="0">
              <a:solidFill>
                <a:schemeClr val="tx1"/>
              </a:solidFill>
            </a:endParaRPr>
          </a:p>
          <a:p>
            <a:pPr marL="0" marR="0" lvl="0" indent="0" algn="l" rtl="0">
              <a:spcBef>
                <a:spcPts val="0"/>
              </a:spcBef>
              <a:spcAft>
                <a:spcPts val="0"/>
              </a:spcAft>
              <a:buNone/>
            </a:pPr>
            <a:r>
              <a:rPr lang="en-US" sz="1800" dirty="0">
                <a:solidFill>
                  <a:schemeClr val="tx1"/>
                </a:solidFill>
                <a:latin typeface="Calibri"/>
                <a:ea typeface="Calibri"/>
                <a:cs typeface="Calibri"/>
                <a:sym typeface="Calibri"/>
              </a:rPr>
              <a:t>Emmanis Dorval, Lynker Technologies/NOAA Fisheries Southwest Fisheries Science Center</a:t>
            </a:r>
            <a:endParaRPr dirty="0">
              <a:solidFill>
                <a:schemeClr val="tx1"/>
              </a:solidFill>
            </a:endParaRPr>
          </a:p>
        </p:txBody>
      </p:sp>
      <p:sp>
        <p:nvSpPr>
          <p:cNvPr id="117" name="Google Shape;117;p1"/>
          <p:cNvSpPr txBox="1"/>
          <p:nvPr/>
        </p:nvSpPr>
        <p:spPr>
          <a:xfrm>
            <a:off x="6590730" y="5139167"/>
            <a:ext cx="5541391" cy="389627"/>
          </a:xfrm>
          <a:prstGeom prst="rect">
            <a:avLst/>
          </a:prstGeom>
          <a:noFill/>
          <a:ln>
            <a:noFill/>
          </a:ln>
        </p:spPr>
        <p:txBody>
          <a:bodyPr spcFirstLastPara="1" wrap="square" lIns="91425" tIns="45700" rIns="91425" bIns="45700" anchor="t" anchorCtr="0">
            <a:noAutofit/>
          </a:bodyPr>
          <a:lstStyle/>
          <a:p>
            <a:pPr marL="0" marR="0" lvl="0" indent="0" algn="l" rtl="0">
              <a:lnSpc>
                <a:spcPct val="81250"/>
              </a:lnSpc>
              <a:spcBef>
                <a:spcPts val="0"/>
              </a:spcBef>
              <a:spcAft>
                <a:spcPts val="0"/>
              </a:spcAft>
              <a:buNone/>
            </a:pPr>
            <a:r>
              <a:rPr lang="en-US" sz="3200" b="1" u="none" dirty="0">
                <a:solidFill>
                  <a:schemeClr val="dk1"/>
                </a:solidFill>
                <a:latin typeface="Arial Narrow"/>
                <a:ea typeface="Arial Narrow"/>
                <a:cs typeface="Arial Narrow"/>
                <a:sym typeface="Arial Narrow"/>
              </a:rPr>
              <a:t>CDFW Science Symposium </a:t>
            </a:r>
            <a:endParaRPr dirty="0"/>
          </a:p>
        </p:txBody>
      </p:sp>
      <p:cxnSp>
        <p:nvCxnSpPr>
          <p:cNvPr id="119" name="Google Shape;119;p1"/>
          <p:cNvCxnSpPr/>
          <p:nvPr/>
        </p:nvCxnSpPr>
        <p:spPr>
          <a:xfrm rot="-5400000">
            <a:off x="8877842" y="3847573"/>
            <a:ext cx="1" cy="5763016"/>
          </a:xfrm>
          <a:prstGeom prst="straightConnector1">
            <a:avLst/>
          </a:prstGeom>
          <a:noFill/>
          <a:ln w="12700" cap="flat" cmpd="sng">
            <a:solidFill>
              <a:srgbClr val="FDE007"/>
            </a:solidFill>
            <a:prstDash val="solid"/>
            <a:round/>
            <a:headEnd type="diamond" w="sm" len="sm"/>
            <a:tailEnd type="diamond" w="sm" len="sm"/>
          </a:ln>
        </p:spPr>
      </p:cxnSp>
      <p:sp>
        <p:nvSpPr>
          <p:cNvPr id="120" name="Google Shape;120;p1"/>
          <p:cNvSpPr txBox="1"/>
          <p:nvPr/>
        </p:nvSpPr>
        <p:spPr>
          <a:xfrm>
            <a:off x="172281" y="2650488"/>
            <a:ext cx="11690007" cy="78854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200"/>
              <a:buFont typeface="Calibri"/>
              <a:buNone/>
            </a:pPr>
            <a:r>
              <a:rPr lang="en-US" sz="3200" b="1" u="none" dirty="0">
                <a:solidFill>
                  <a:schemeClr val="lt1"/>
                </a:solidFill>
                <a:latin typeface="Calibri"/>
                <a:ea typeface="Calibri"/>
                <a:cs typeface="Calibri"/>
                <a:sym typeface="Calibri"/>
              </a:rPr>
              <a:t>Collaborative Aerial Surveys for Nearshore Coastal Pelagic Species</a:t>
            </a:r>
            <a:endParaRPr dirty="0"/>
          </a:p>
        </p:txBody>
      </p:sp>
      <p:pic>
        <p:nvPicPr>
          <p:cNvPr id="121" name="Google Shape;121;p1"/>
          <p:cNvPicPr preferRelativeResize="0"/>
          <p:nvPr/>
        </p:nvPicPr>
        <p:blipFill rotWithShape="1">
          <a:blip r:embed="rId5">
            <a:alphaModFix/>
          </a:blip>
          <a:srcRect/>
          <a:stretch/>
        </p:blipFill>
        <p:spPr>
          <a:xfrm>
            <a:off x="1435697" y="326104"/>
            <a:ext cx="2708755" cy="2037989"/>
          </a:xfrm>
          <a:prstGeom prst="rect">
            <a:avLst/>
          </a:prstGeom>
          <a:noFill/>
          <a:ln>
            <a:noFill/>
          </a:ln>
        </p:spPr>
      </p:pic>
      <p:pic>
        <p:nvPicPr>
          <p:cNvPr id="122" name="Google Shape;122;p1"/>
          <p:cNvPicPr preferRelativeResize="0"/>
          <p:nvPr/>
        </p:nvPicPr>
        <p:blipFill rotWithShape="1">
          <a:blip r:embed="rId6">
            <a:alphaModFix/>
          </a:blip>
          <a:srcRect/>
          <a:stretch/>
        </p:blipFill>
        <p:spPr>
          <a:xfrm>
            <a:off x="5168394" y="300804"/>
            <a:ext cx="1981789" cy="2005889"/>
          </a:xfrm>
          <a:prstGeom prst="rect">
            <a:avLst/>
          </a:prstGeom>
          <a:noFill/>
          <a:ln>
            <a:noFill/>
          </a:ln>
        </p:spPr>
      </p:pic>
      <p:pic>
        <p:nvPicPr>
          <p:cNvPr id="123" name="Google Shape;123;p1"/>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1770760" y="3782831"/>
            <a:ext cx="2936921" cy="2806472"/>
          </a:xfrm>
          <a:prstGeom prst="rect">
            <a:avLst/>
          </a:prstGeom>
          <a:noFill/>
          <a:ln w="22225" cap="flat" cmpd="sng">
            <a:solidFill>
              <a:schemeClr val="dk1"/>
            </a:solidFill>
            <a:prstDash val="solid"/>
            <a:round/>
            <a:headEnd type="none" w="sm" len="sm"/>
            <a:tailEnd type="none" w="sm" len="sm"/>
          </a:ln>
        </p:spPr>
      </p:pic>
      <p:pic>
        <p:nvPicPr>
          <p:cNvPr id="124" name="Google Shape;124;p1"/>
          <p:cNvPicPr preferRelativeResize="0"/>
          <p:nvPr/>
        </p:nvPicPr>
        <p:blipFill rotWithShape="1">
          <a:blip r:embed="rId8">
            <a:alphaModFix/>
          </a:blip>
          <a:srcRect/>
          <a:stretch/>
        </p:blipFill>
        <p:spPr>
          <a:xfrm>
            <a:off x="8174121" y="226111"/>
            <a:ext cx="2374611" cy="2237976"/>
          </a:xfrm>
          <a:prstGeom prst="rect">
            <a:avLst/>
          </a:prstGeom>
          <a:noFill/>
          <a:ln>
            <a:noFill/>
          </a:ln>
        </p:spPr>
      </p:pic>
      <p:pic>
        <p:nvPicPr>
          <p:cNvPr id="125" name="Google Shape;125;p1"/>
          <p:cNvPicPr preferRelativeResize="0"/>
          <p:nvPr/>
        </p:nvPicPr>
        <p:blipFill rotWithShape="1">
          <a:blip r:embed="rId9">
            <a:alphaModFix/>
          </a:blip>
          <a:srcRect/>
          <a:stretch/>
        </p:blipFill>
        <p:spPr>
          <a:xfrm>
            <a:off x="9089284" y="3439029"/>
            <a:ext cx="1551003" cy="1562080"/>
          </a:xfrm>
          <a:prstGeom prst="rect">
            <a:avLst/>
          </a:prstGeom>
          <a:noFill/>
          <a:ln>
            <a:noFill/>
          </a:ln>
        </p:spPr>
      </p:pic>
      <p:pic>
        <p:nvPicPr>
          <p:cNvPr id="126" name="Google Shape;126;p1"/>
          <p:cNvPicPr preferRelativeResize="0"/>
          <p:nvPr/>
        </p:nvPicPr>
        <p:blipFill rotWithShape="1">
          <a:blip r:embed="rId10">
            <a:alphaModFix/>
          </a:blip>
          <a:srcRect/>
          <a:stretch/>
        </p:blipFill>
        <p:spPr>
          <a:xfrm>
            <a:off x="6950452" y="3490806"/>
            <a:ext cx="1319699" cy="1593248"/>
          </a:xfrm>
          <a:prstGeom prst="rect">
            <a:avLst/>
          </a:prstGeom>
          <a:noFill/>
          <a:ln>
            <a:noFill/>
          </a:ln>
        </p:spPr>
      </p:pic>
      <p:pic>
        <p:nvPicPr>
          <p:cNvPr id="3" name="Audio 2">
            <a:hlinkClick r:id="" action="ppaction://media"/>
            <a:extLst>
              <a:ext uri="{FF2B5EF4-FFF2-40B4-BE49-F238E27FC236}">
                <a16:creationId xmlns:a16="http://schemas.microsoft.com/office/drawing/2014/main" id="{9AC7F2A9-8162-544D-ACB5-D67DAD9D0A3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607"/>
    </mc:Choice>
    <mc:Fallback>
      <p:transition spd="slow" advTm="28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 name="Picture 1">
            <a:extLst>
              <a:ext uri="{FF2B5EF4-FFF2-40B4-BE49-F238E27FC236}">
                <a16:creationId xmlns:a16="http://schemas.microsoft.com/office/drawing/2014/main" id="{353CEB88-371B-4398-B9F5-8ED8F9EB8E67}"/>
              </a:ext>
            </a:extLst>
          </p:cNvPr>
          <p:cNvPicPr>
            <a:picLocks noChangeAspect="1"/>
          </p:cNvPicPr>
          <p:nvPr/>
        </p:nvPicPr>
        <p:blipFill>
          <a:blip r:embed="rId5"/>
          <a:stretch>
            <a:fillRect/>
          </a:stretch>
        </p:blipFill>
        <p:spPr>
          <a:xfrm>
            <a:off x="4864994" y="4623559"/>
            <a:ext cx="2970905" cy="1997901"/>
          </a:xfrm>
          <a:prstGeom prst="rect">
            <a:avLst/>
          </a:prstGeom>
        </p:spPr>
      </p:pic>
      <p:sp>
        <p:nvSpPr>
          <p:cNvPr id="207" name="Google Shape;207;p10"/>
          <p:cNvSpPr txBox="1">
            <a:spLocks noGrp="1"/>
          </p:cNvSpPr>
          <p:nvPr>
            <p:ph type="title"/>
          </p:nvPr>
        </p:nvSpPr>
        <p:spPr>
          <a:xfrm>
            <a:off x="1981200" y="296863"/>
            <a:ext cx="8229600" cy="685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Calibri"/>
              <a:buNone/>
            </a:pPr>
            <a:r>
              <a:rPr lang="en-US" sz="3600" b="1" dirty="0">
                <a:latin typeface="Calibri"/>
                <a:ea typeface="Calibri"/>
                <a:cs typeface="Calibri"/>
                <a:sym typeface="Calibri"/>
              </a:rPr>
              <a:t>Replicate Transects in Surveys</a:t>
            </a:r>
            <a:endParaRPr dirty="0"/>
          </a:p>
        </p:txBody>
      </p:sp>
      <p:pic>
        <p:nvPicPr>
          <p:cNvPr id="208" name="Google Shape;208;p10"/>
          <p:cNvPicPr preferRelativeResize="0"/>
          <p:nvPr/>
        </p:nvPicPr>
        <p:blipFill rotWithShape="1">
          <a:blip r:embed="rId6">
            <a:alphaModFix/>
          </a:blip>
          <a:srcRect/>
          <a:stretch/>
        </p:blipFill>
        <p:spPr>
          <a:xfrm>
            <a:off x="239189" y="1255386"/>
            <a:ext cx="5229438" cy="4044570"/>
          </a:xfrm>
          <a:prstGeom prst="rect">
            <a:avLst/>
          </a:prstGeom>
          <a:noFill/>
          <a:ln>
            <a:noFill/>
          </a:ln>
        </p:spPr>
      </p:pic>
      <p:pic>
        <p:nvPicPr>
          <p:cNvPr id="211" name="Google Shape;211;p10"/>
          <p:cNvPicPr preferRelativeResize="0"/>
          <p:nvPr/>
        </p:nvPicPr>
        <p:blipFill rotWithShape="1">
          <a:blip r:embed="rId7">
            <a:alphaModFix/>
          </a:blip>
          <a:srcRect/>
          <a:stretch/>
        </p:blipFill>
        <p:spPr>
          <a:xfrm>
            <a:off x="6723374" y="1255386"/>
            <a:ext cx="4729842" cy="3750655"/>
          </a:xfrm>
          <a:prstGeom prst="rect">
            <a:avLst/>
          </a:prstGeom>
          <a:noFill/>
          <a:ln>
            <a:noFill/>
          </a:ln>
        </p:spPr>
      </p:pic>
      <p:pic>
        <p:nvPicPr>
          <p:cNvPr id="4" name="Audio 3">
            <a:hlinkClick r:id="" action="ppaction://media"/>
            <a:extLst>
              <a:ext uri="{FF2B5EF4-FFF2-40B4-BE49-F238E27FC236}">
                <a16:creationId xmlns:a16="http://schemas.microsoft.com/office/drawing/2014/main" id="{A1929035-36F4-2047-81E7-E445022364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656"/>
    </mc:Choice>
    <mc:Fallback>
      <p:transition spd="slow" advTm="4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8" name="Google Shape;218;p11"/>
          <p:cNvSpPr txBox="1">
            <a:spLocks noGrp="1"/>
          </p:cNvSpPr>
          <p:nvPr>
            <p:ph type="title"/>
          </p:nvPr>
        </p:nvSpPr>
        <p:spPr>
          <a:xfrm>
            <a:off x="1981200" y="296863"/>
            <a:ext cx="8229600" cy="685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Calibri"/>
              <a:buNone/>
            </a:pPr>
            <a:r>
              <a:rPr lang="en-US" sz="3600" b="1" dirty="0">
                <a:latin typeface="Calibri"/>
                <a:ea typeface="Calibri"/>
                <a:cs typeface="Calibri"/>
                <a:sym typeface="Calibri"/>
              </a:rPr>
              <a:t>Calibration Data</a:t>
            </a:r>
            <a:r>
              <a:rPr lang="en-US" sz="3600" dirty="0"/>
              <a:t>: </a:t>
            </a:r>
            <a:r>
              <a:rPr lang="en-US" sz="3600" b="1" dirty="0"/>
              <a:t>Point Sets - Sardine</a:t>
            </a:r>
            <a:endParaRPr dirty="0"/>
          </a:p>
        </p:txBody>
      </p:sp>
      <p:pic>
        <p:nvPicPr>
          <p:cNvPr id="2" name="Picture 1">
            <a:extLst>
              <a:ext uri="{FF2B5EF4-FFF2-40B4-BE49-F238E27FC236}">
                <a16:creationId xmlns:a16="http://schemas.microsoft.com/office/drawing/2014/main" id="{15A8E3F9-5E68-4328-A47A-1DA9921413C3}"/>
              </a:ext>
            </a:extLst>
          </p:cNvPr>
          <p:cNvPicPr>
            <a:picLocks noChangeAspect="1"/>
          </p:cNvPicPr>
          <p:nvPr/>
        </p:nvPicPr>
        <p:blipFill>
          <a:blip r:embed="rId5"/>
          <a:stretch>
            <a:fillRect/>
          </a:stretch>
        </p:blipFill>
        <p:spPr>
          <a:xfrm>
            <a:off x="993061" y="1266454"/>
            <a:ext cx="9622566" cy="5076310"/>
          </a:xfrm>
          <a:prstGeom prst="rect">
            <a:avLst/>
          </a:prstGeom>
        </p:spPr>
      </p:pic>
      <p:pic>
        <p:nvPicPr>
          <p:cNvPr id="4" name="Audio 3">
            <a:hlinkClick r:id="" action="ppaction://media"/>
            <a:extLst>
              <a:ext uri="{FF2B5EF4-FFF2-40B4-BE49-F238E27FC236}">
                <a16:creationId xmlns:a16="http://schemas.microsoft.com/office/drawing/2014/main" id="{1CF71AE4-5CF5-134C-AA25-BD65371F08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691"/>
    </mc:Choice>
    <mc:Fallback>
      <p:transition spd="slow" advTm="5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C77EA-87C9-4D8D-983B-18F91AD57300}"/>
              </a:ext>
            </a:extLst>
          </p:cNvPr>
          <p:cNvSpPr>
            <a:spLocks noGrp="1"/>
          </p:cNvSpPr>
          <p:nvPr>
            <p:ph type="title"/>
          </p:nvPr>
        </p:nvSpPr>
        <p:spPr>
          <a:xfrm>
            <a:off x="1092200" y="300135"/>
            <a:ext cx="11099800" cy="685800"/>
          </a:xfrm>
        </p:spPr>
        <p:txBody>
          <a:bodyPr>
            <a:normAutofit/>
          </a:bodyPr>
          <a:lstStyle/>
          <a:p>
            <a:r>
              <a:rPr lang="en-US" sz="3600" b="1" dirty="0"/>
              <a:t>Methods -  CPS Schools Captured in Purse Seine Net</a:t>
            </a:r>
          </a:p>
        </p:txBody>
      </p:sp>
      <p:sp>
        <p:nvSpPr>
          <p:cNvPr id="5" name="Google Shape;175;p7">
            <a:extLst>
              <a:ext uri="{FF2B5EF4-FFF2-40B4-BE49-F238E27FC236}">
                <a16:creationId xmlns:a16="http://schemas.microsoft.com/office/drawing/2014/main" id="{87468EAE-FB8D-4007-91F1-0117236E381D}"/>
              </a:ext>
            </a:extLst>
          </p:cNvPr>
          <p:cNvSpPr txBox="1">
            <a:spLocks/>
          </p:cNvSpPr>
          <p:nvPr/>
        </p:nvSpPr>
        <p:spPr>
          <a:xfrm>
            <a:off x="7199191" y="5145560"/>
            <a:ext cx="3543297" cy="7620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594" indent="-228594" algn="ctr">
              <a:lnSpc>
                <a:spcPct val="90000"/>
              </a:lnSpc>
              <a:buClr>
                <a:schemeClr val="dk1"/>
              </a:buClr>
              <a:buSzPts val="2400"/>
              <a:buFont typeface="Calibri"/>
              <a:buNone/>
            </a:pPr>
            <a:r>
              <a:rPr lang="en-US" sz="2400" dirty="0">
                <a:latin typeface="Calibri" panose="020F0502020204030204" pitchFamily="34" charset="0"/>
                <a:cs typeface="Calibri" panose="020F0502020204030204" pitchFamily="34" charset="0"/>
              </a:rPr>
              <a:t>Valid Sardine point set</a:t>
            </a:r>
          </a:p>
          <a:p>
            <a:pPr marL="228594" indent="-228594" algn="ctr">
              <a:lnSpc>
                <a:spcPct val="90000"/>
              </a:lnSpc>
              <a:buClr>
                <a:schemeClr val="dk1"/>
              </a:buClr>
              <a:buSzPts val="2400"/>
              <a:buFont typeface="Calibri"/>
              <a:buNone/>
            </a:pPr>
            <a:r>
              <a:rPr lang="en-US" sz="2400" dirty="0">
                <a:latin typeface="Calibri" panose="020F0502020204030204" pitchFamily="34" charset="0"/>
                <a:cs typeface="Calibri" panose="020F0502020204030204" pitchFamily="34" charset="0"/>
              </a:rPr>
              <a:t>(enhanced photo)</a:t>
            </a:r>
            <a:endParaRPr lang="en-US" dirty="0">
              <a:latin typeface="Calibri" panose="020F0502020204030204" pitchFamily="34" charset="0"/>
              <a:cs typeface="Calibri" panose="020F0502020204030204" pitchFamily="34" charset="0"/>
            </a:endParaRPr>
          </a:p>
        </p:txBody>
      </p:sp>
      <p:pic>
        <p:nvPicPr>
          <p:cNvPr id="7" name="Google Shape;177;p7" descr="DH-Sardine Set Enhanced">
            <a:extLst>
              <a:ext uri="{FF2B5EF4-FFF2-40B4-BE49-F238E27FC236}">
                <a16:creationId xmlns:a16="http://schemas.microsoft.com/office/drawing/2014/main" id="{C87E5999-8E28-47B2-9A83-3045B919E082}"/>
              </a:ext>
            </a:extLst>
          </p:cNvPr>
          <p:cNvPicPr preferRelativeResize="0">
            <a:picLocks/>
          </p:cNvPicPr>
          <p:nvPr/>
        </p:nvPicPr>
        <p:blipFill rotWithShape="1">
          <a:blip r:embed="rId5" cstate="hqprint">
            <a:alphaModFix/>
            <a:extLst>
              <a:ext uri="{28A0092B-C50C-407E-A947-70E740481C1C}">
                <a14:useLocalDpi xmlns:a14="http://schemas.microsoft.com/office/drawing/2010/main"/>
              </a:ext>
            </a:extLst>
          </a:blip>
          <a:srcRect/>
          <a:stretch/>
        </p:blipFill>
        <p:spPr>
          <a:xfrm>
            <a:off x="6499648" y="1497620"/>
            <a:ext cx="4942385" cy="3310369"/>
          </a:xfrm>
          <a:prstGeom prst="rect">
            <a:avLst/>
          </a:prstGeom>
          <a:noFill/>
          <a:ln>
            <a:noFill/>
          </a:ln>
        </p:spPr>
      </p:pic>
      <p:sp>
        <p:nvSpPr>
          <p:cNvPr id="8" name="Google Shape;175;p7">
            <a:extLst>
              <a:ext uri="{FF2B5EF4-FFF2-40B4-BE49-F238E27FC236}">
                <a16:creationId xmlns:a16="http://schemas.microsoft.com/office/drawing/2014/main" id="{C2375F84-5773-4B99-B83A-E1C012E78799}"/>
              </a:ext>
            </a:extLst>
          </p:cNvPr>
          <p:cNvSpPr txBox="1">
            <a:spLocks/>
          </p:cNvSpPr>
          <p:nvPr/>
        </p:nvSpPr>
        <p:spPr>
          <a:xfrm>
            <a:off x="1253068" y="5145560"/>
            <a:ext cx="4078350" cy="7620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8594" indent="-228594" algn="ctr">
              <a:lnSpc>
                <a:spcPct val="90000"/>
              </a:lnSpc>
              <a:buClr>
                <a:schemeClr val="dk1"/>
              </a:buClr>
              <a:buSzPts val="2400"/>
              <a:buFont typeface="Calibri"/>
              <a:buNone/>
            </a:pPr>
            <a:r>
              <a:rPr lang="en-US" sz="2400" dirty="0">
                <a:latin typeface="Calibri" panose="020F0502020204030204" pitchFamily="34" charset="0"/>
                <a:cs typeface="Calibri" panose="020F0502020204030204" pitchFamily="34" charset="0"/>
              </a:rPr>
              <a:t>Anchovy set</a:t>
            </a:r>
            <a:endParaRPr lang="en-US"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3AC72138-AF09-4850-A204-4FB2C8F15B6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78716" y="1497620"/>
            <a:ext cx="5517551" cy="3310369"/>
          </a:xfrm>
          <a:prstGeom prst="rect">
            <a:avLst/>
          </a:prstGeom>
        </p:spPr>
      </p:pic>
      <p:pic>
        <p:nvPicPr>
          <p:cNvPr id="4" name="Audio 3">
            <a:hlinkClick r:id="" action="ppaction://media"/>
            <a:extLst>
              <a:ext uri="{FF2B5EF4-FFF2-40B4-BE49-F238E27FC236}">
                <a16:creationId xmlns:a16="http://schemas.microsoft.com/office/drawing/2014/main" id="{A4B258A6-58F5-684B-8FD0-AB5BAC5A53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03773775"/>
      </p:ext>
    </p:extLst>
  </p:cSld>
  <p:clrMapOvr>
    <a:masterClrMapping/>
  </p:clrMapOvr>
  <mc:AlternateContent xmlns:mc="http://schemas.openxmlformats.org/markup-compatibility/2006">
    <mc:Choice xmlns:p14="http://schemas.microsoft.com/office/powerpoint/2010/main" Requires="p14">
      <p:transition spd="slow" p14:dur="2000" advTm="48824"/>
    </mc:Choice>
    <mc:Fallback>
      <p:transition spd="slow" advTm="48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2"/>
          <p:cNvSpPr txBox="1"/>
          <p:nvPr/>
        </p:nvSpPr>
        <p:spPr>
          <a:xfrm>
            <a:off x="1981200" y="296449"/>
            <a:ext cx="82296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dirty="0">
                <a:solidFill>
                  <a:schemeClr val="lt1"/>
                </a:solidFill>
                <a:latin typeface="Calibri"/>
                <a:ea typeface="Calibri"/>
                <a:cs typeface="Calibri"/>
                <a:sym typeface="Calibri"/>
              </a:rPr>
              <a:t>Calibration Curves</a:t>
            </a:r>
            <a:endParaRPr b="1" dirty="0"/>
          </a:p>
        </p:txBody>
      </p:sp>
      <p:sp>
        <p:nvSpPr>
          <p:cNvPr id="228" name="Google Shape;228;p12"/>
          <p:cNvSpPr txBox="1"/>
          <p:nvPr/>
        </p:nvSpPr>
        <p:spPr>
          <a:xfrm>
            <a:off x="3041947" y="6113206"/>
            <a:ext cx="104772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Spotter 1</a:t>
            </a:r>
            <a:endParaRPr dirty="0"/>
          </a:p>
        </p:txBody>
      </p:sp>
      <p:sp>
        <p:nvSpPr>
          <p:cNvPr id="229" name="Google Shape;229;p12"/>
          <p:cNvSpPr txBox="1"/>
          <p:nvPr/>
        </p:nvSpPr>
        <p:spPr>
          <a:xfrm>
            <a:off x="7789862" y="6024716"/>
            <a:ext cx="104772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Spotter 2</a:t>
            </a:r>
            <a:endParaRPr dirty="0"/>
          </a:p>
        </p:txBody>
      </p:sp>
      <p:pic>
        <p:nvPicPr>
          <p:cNvPr id="230" name="Google Shape;230;p12"/>
          <p:cNvPicPr preferRelativeResize="0"/>
          <p:nvPr/>
        </p:nvPicPr>
        <p:blipFill rotWithShape="1">
          <a:blip r:embed="rId5">
            <a:alphaModFix/>
          </a:blip>
          <a:srcRect/>
          <a:stretch/>
        </p:blipFill>
        <p:spPr>
          <a:xfrm>
            <a:off x="486697" y="1653164"/>
            <a:ext cx="5442155" cy="4335276"/>
          </a:xfrm>
          <a:prstGeom prst="rect">
            <a:avLst/>
          </a:prstGeom>
          <a:noFill/>
          <a:ln>
            <a:noFill/>
          </a:ln>
        </p:spPr>
      </p:pic>
      <p:pic>
        <p:nvPicPr>
          <p:cNvPr id="231" name="Google Shape;231;p12"/>
          <p:cNvPicPr preferRelativeResize="0"/>
          <p:nvPr/>
        </p:nvPicPr>
        <p:blipFill rotWithShape="1">
          <a:blip r:embed="rId6">
            <a:alphaModFix/>
          </a:blip>
          <a:srcRect/>
          <a:stretch/>
        </p:blipFill>
        <p:spPr>
          <a:xfrm>
            <a:off x="6116898" y="1653164"/>
            <a:ext cx="5425792" cy="4335276"/>
          </a:xfrm>
          <a:prstGeom prst="rect">
            <a:avLst/>
          </a:prstGeom>
          <a:noFill/>
          <a:ln>
            <a:noFill/>
          </a:ln>
        </p:spPr>
      </p:pic>
      <p:pic>
        <p:nvPicPr>
          <p:cNvPr id="3" name="Audio 2">
            <a:hlinkClick r:id="" action="ppaction://media"/>
            <a:extLst>
              <a:ext uri="{FF2B5EF4-FFF2-40B4-BE49-F238E27FC236}">
                <a16:creationId xmlns:a16="http://schemas.microsoft.com/office/drawing/2014/main" id="{6C1DB57C-A573-CC4B-AD53-CBACE3EBDB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402"/>
    </mc:Choice>
    <mc:Fallback>
      <p:transition spd="slow" advTm="32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7" name="Google Shape;267;p15"/>
          <p:cNvSpPr txBox="1">
            <a:spLocks noGrp="1"/>
          </p:cNvSpPr>
          <p:nvPr>
            <p:ph type="title"/>
          </p:nvPr>
        </p:nvSpPr>
        <p:spPr>
          <a:xfrm>
            <a:off x="1981200" y="296863"/>
            <a:ext cx="8229600" cy="6858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Calibri"/>
              <a:buNone/>
            </a:pPr>
            <a:r>
              <a:rPr lang="en-US"/>
              <a:t>    </a:t>
            </a:r>
            <a:r>
              <a:rPr lang="en-US" sz="4000" b="1">
                <a:latin typeface="Calibri"/>
                <a:ea typeface="Calibri"/>
                <a:cs typeface="Calibri"/>
                <a:sym typeface="Calibri"/>
              </a:rPr>
              <a:t>CCPSS Survey Results - 2019</a:t>
            </a:r>
            <a:endParaRPr/>
          </a:p>
        </p:txBody>
      </p:sp>
      <p:pic>
        <p:nvPicPr>
          <p:cNvPr id="268" name="Google Shape;268;p15"/>
          <p:cNvPicPr preferRelativeResize="0"/>
          <p:nvPr/>
        </p:nvPicPr>
        <p:blipFill rotWithShape="1">
          <a:blip r:embed="rId5">
            <a:alphaModFix/>
          </a:blip>
          <a:srcRect/>
          <a:stretch/>
        </p:blipFill>
        <p:spPr>
          <a:xfrm>
            <a:off x="6152512" y="982680"/>
            <a:ext cx="4515505" cy="5837697"/>
          </a:xfrm>
          <a:prstGeom prst="rect">
            <a:avLst/>
          </a:prstGeom>
          <a:noFill/>
          <a:ln>
            <a:noFill/>
          </a:ln>
        </p:spPr>
      </p:pic>
      <p:pic>
        <p:nvPicPr>
          <p:cNvPr id="269" name="Google Shape;269;p15"/>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1548313" y="1320800"/>
            <a:ext cx="3236298" cy="5397500"/>
          </a:xfrm>
          <a:prstGeom prst="rect">
            <a:avLst/>
          </a:prstGeom>
          <a:noFill/>
          <a:ln>
            <a:noFill/>
          </a:ln>
        </p:spPr>
      </p:pic>
      <p:sp>
        <p:nvSpPr>
          <p:cNvPr id="270" name="Google Shape;270;p15"/>
          <p:cNvSpPr txBox="1"/>
          <p:nvPr/>
        </p:nvSpPr>
        <p:spPr>
          <a:xfrm>
            <a:off x="3699233" y="2306699"/>
            <a:ext cx="1747868" cy="923330"/>
          </a:xfrm>
          <a:prstGeom prst="rect">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AT Stratum 3:</a:t>
            </a:r>
            <a:endParaRPr dirty="0"/>
          </a:p>
          <a:p>
            <a:pPr marL="0" marR="0" lvl="0" indent="0" algn="l" rtl="0">
              <a:spcBef>
                <a:spcPts val="0"/>
              </a:spcBef>
              <a:spcAft>
                <a:spcPts val="0"/>
              </a:spcAft>
              <a:buNone/>
            </a:pPr>
            <a:r>
              <a:rPr lang="en-US" sz="1800" dirty="0">
                <a:solidFill>
                  <a:schemeClr val="dk1"/>
                </a:solidFill>
                <a:latin typeface="Calibri"/>
                <a:ea typeface="Calibri"/>
                <a:cs typeface="Calibri"/>
                <a:sym typeface="Calibri"/>
              </a:rPr>
              <a:t>94% (31,695 mt) of sardine</a:t>
            </a:r>
            <a:endParaRPr dirty="0"/>
          </a:p>
        </p:txBody>
      </p:sp>
      <p:cxnSp>
        <p:nvCxnSpPr>
          <p:cNvPr id="271" name="Google Shape;271;p15"/>
          <p:cNvCxnSpPr>
            <a:cxnSpLocks/>
          </p:cNvCxnSpPr>
          <p:nvPr/>
        </p:nvCxnSpPr>
        <p:spPr>
          <a:xfrm flipH="1">
            <a:off x="2890925" y="3149600"/>
            <a:ext cx="804775" cy="279400"/>
          </a:xfrm>
          <a:prstGeom prst="straightConnector1">
            <a:avLst/>
          </a:prstGeom>
          <a:noFill/>
          <a:ln w="19050" cap="flat" cmpd="sng">
            <a:solidFill>
              <a:srgbClr val="FF0000"/>
            </a:solidFill>
            <a:prstDash val="solid"/>
            <a:miter lim="800000"/>
            <a:headEnd type="none" w="lg" len="lg"/>
            <a:tailEnd type="triangle" w="lg" len="lg"/>
          </a:ln>
        </p:spPr>
      </p:cxnSp>
      <p:cxnSp>
        <p:nvCxnSpPr>
          <p:cNvPr id="272" name="Google Shape;272;p15"/>
          <p:cNvCxnSpPr>
            <a:cxnSpLocks/>
          </p:cNvCxnSpPr>
          <p:nvPr/>
        </p:nvCxnSpPr>
        <p:spPr>
          <a:xfrm flipV="1">
            <a:off x="3499655" y="4267200"/>
            <a:ext cx="3028145" cy="769731"/>
          </a:xfrm>
          <a:prstGeom prst="straightConnector1">
            <a:avLst/>
          </a:prstGeom>
          <a:noFill/>
          <a:ln w="19050" cap="flat" cmpd="sng">
            <a:solidFill>
              <a:srgbClr val="FF0000">
                <a:alpha val="99000"/>
              </a:srgbClr>
            </a:solidFill>
            <a:prstDash val="solid"/>
            <a:miter lim="800000"/>
            <a:headEnd type="triangle" w="lg" len="lg"/>
            <a:tailEnd type="none" w="lg" len="lg"/>
          </a:ln>
        </p:spPr>
      </p:cxnSp>
      <p:sp>
        <p:nvSpPr>
          <p:cNvPr id="273" name="Google Shape;273;p15"/>
          <p:cNvSpPr txBox="1"/>
          <p:nvPr/>
        </p:nvSpPr>
        <p:spPr>
          <a:xfrm>
            <a:off x="5897732" y="3418125"/>
            <a:ext cx="1823320" cy="369332"/>
          </a:xfrm>
          <a:prstGeom prst="rect">
            <a:avLst/>
          </a:prstGeom>
          <a:solidFill>
            <a:schemeClr val="lt1"/>
          </a:solid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Aerial: 12,279 mt</a:t>
            </a:r>
            <a:endParaRPr/>
          </a:p>
        </p:txBody>
      </p:sp>
      <p:pic>
        <p:nvPicPr>
          <p:cNvPr id="3" name="Audio 2">
            <a:hlinkClick r:id="" action="ppaction://media"/>
            <a:extLst>
              <a:ext uri="{FF2B5EF4-FFF2-40B4-BE49-F238E27FC236}">
                <a16:creationId xmlns:a16="http://schemas.microsoft.com/office/drawing/2014/main" id="{CF79C9E8-7E09-0543-A108-BA7ADB1883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082"/>
    </mc:Choice>
    <mc:Fallback>
      <p:transition spd="slow" advTm="7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8"/>
          <p:cNvSpPr txBox="1"/>
          <p:nvPr/>
        </p:nvSpPr>
        <p:spPr>
          <a:xfrm>
            <a:off x="1981200" y="296449"/>
            <a:ext cx="82296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3600"/>
              <a:buFont typeface="Calibri"/>
              <a:buNone/>
            </a:pPr>
            <a:r>
              <a:rPr lang="en-US" sz="3600" b="1" dirty="0">
                <a:solidFill>
                  <a:schemeClr val="lt1"/>
                </a:solidFill>
                <a:latin typeface="Calibri"/>
                <a:ea typeface="Calibri"/>
                <a:cs typeface="Calibri"/>
                <a:sym typeface="Calibri"/>
              </a:rPr>
              <a:t>Results - 2017-2021 Aerial Observations </a:t>
            </a:r>
            <a:endParaRPr dirty="0"/>
          </a:p>
        </p:txBody>
      </p:sp>
      <p:sp>
        <p:nvSpPr>
          <p:cNvPr id="298" name="Google Shape;298;p18"/>
          <p:cNvSpPr txBox="1"/>
          <p:nvPr/>
        </p:nvSpPr>
        <p:spPr>
          <a:xfrm>
            <a:off x="668701" y="3682152"/>
            <a:ext cx="708065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highlight>
                  <a:srgbClr val="FFFF00"/>
                </a:highlight>
                <a:latin typeface="Calibri"/>
                <a:ea typeface="Calibri"/>
                <a:cs typeface="Calibri"/>
                <a:sym typeface="Calibri"/>
              </a:rPr>
              <a:t>* Aerial surveys coordinated with offshore NOAA acoustic-trawl survey</a:t>
            </a:r>
            <a:endParaRPr dirty="0"/>
          </a:p>
        </p:txBody>
      </p:sp>
      <p:pic>
        <p:nvPicPr>
          <p:cNvPr id="299" name="Google Shape;299;p18"/>
          <p:cNvPicPr preferRelativeResize="0"/>
          <p:nvPr/>
        </p:nvPicPr>
        <p:blipFill rotWithShape="1">
          <a:blip r:embed="rId5">
            <a:alphaModFix/>
          </a:blip>
          <a:srcRect/>
          <a:stretch/>
        </p:blipFill>
        <p:spPr>
          <a:xfrm>
            <a:off x="3701847" y="4380639"/>
            <a:ext cx="4750745" cy="2315129"/>
          </a:xfrm>
          <a:prstGeom prst="rect">
            <a:avLst/>
          </a:prstGeom>
          <a:noFill/>
          <a:ln>
            <a:noFill/>
          </a:ln>
        </p:spPr>
      </p:pic>
      <p:pic>
        <p:nvPicPr>
          <p:cNvPr id="2" name="Picture 1">
            <a:extLst>
              <a:ext uri="{FF2B5EF4-FFF2-40B4-BE49-F238E27FC236}">
                <a16:creationId xmlns:a16="http://schemas.microsoft.com/office/drawing/2014/main" id="{291466BD-51F3-447F-9092-44DA50E24C94}"/>
              </a:ext>
            </a:extLst>
          </p:cNvPr>
          <p:cNvPicPr>
            <a:picLocks noChangeAspect="1"/>
          </p:cNvPicPr>
          <p:nvPr/>
        </p:nvPicPr>
        <p:blipFill>
          <a:blip r:embed="rId6"/>
          <a:stretch>
            <a:fillRect/>
          </a:stretch>
        </p:blipFill>
        <p:spPr>
          <a:xfrm>
            <a:off x="619077" y="1427500"/>
            <a:ext cx="10953845" cy="2180912"/>
          </a:xfrm>
          <a:prstGeom prst="rect">
            <a:avLst/>
          </a:prstGeom>
        </p:spPr>
      </p:pic>
      <p:pic>
        <p:nvPicPr>
          <p:cNvPr id="4" name="Audio 3">
            <a:hlinkClick r:id="" action="ppaction://media"/>
            <a:extLst>
              <a:ext uri="{FF2B5EF4-FFF2-40B4-BE49-F238E27FC236}">
                <a16:creationId xmlns:a16="http://schemas.microsoft.com/office/drawing/2014/main" id="{DAEC8E34-C76F-9743-B12C-20880D39928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207"/>
    </mc:Choice>
    <mc:Fallback>
      <p:transition spd="slow" advTm="33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80" name="Google Shape;280;p16"/>
          <p:cNvSpPr txBox="1">
            <a:spLocks noGrp="1"/>
          </p:cNvSpPr>
          <p:nvPr>
            <p:ph type="title"/>
          </p:nvPr>
        </p:nvSpPr>
        <p:spPr>
          <a:xfrm>
            <a:off x="191729" y="296449"/>
            <a:ext cx="11769213" cy="685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Calibri"/>
              <a:buNone/>
            </a:pPr>
            <a:r>
              <a:rPr lang="en-US" sz="3600" b="1" dirty="0">
                <a:latin typeface="Calibri"/>
                <a:ea typeface="Calibri"/>
                <a:cs typeface="Calibri"/>
                <a:sym typeface="Calibri"/>
              </a:rPr>
              <a:t>Use of Aerial Biomass Data in 2020 Sardine Assessment</a:t>
            </a:r>
            <a:endParaRPr dirty="0"/>
          </a:p>
        </p:txBody>
      </p:sp>
      <p:sp>
        <p:nvSpPr>
          <p:cNvPr id="281" name="Google Shape;281;p16"/>
          <p:cNvSpPr txBox="1"/>
          <p:nvPr/>
        </p:nvSpPr>
        <p:spPr>
          <a:xfrm>
            <a:off x="410817" y="1311394"/>
            <a:ext cx="11436627" cy="5081789"/>
          </a:xfrm>
          <a:prstGeom prst="rect">
            <a:avLst/>
          </a:prstGeom>
          <a:noFill/>
          <a:ln>
            <a:noFill/>
          </a:ln>
        </p:spPr>
        <p:txBody>
          <a:bodyPr spcFirstLastPara="1" wrap="square" lIns="91425" tIns="45700" rIns="91425" bIns="45700" anchor="t" anchorCtr="0">
            <a:normAutofit fontScale="92500" lnSpcReduction="20000"/>
          </a:bodyPr>
          <a:lstStyle/>
          <a:p>
            <a:pPr marL="342900" marR="0" lvl="0" indent="-342900" algn="l" rtl="0">
              <a:lnSpc>
                <a:spcPct val="90000"/>
              </a:lnSpc>
              <a:spcBef>
                <a:spcPts val="0"/>
              </a:spcBef>
              <a:spcAft>
                <a:spcPts val="0"/>
              </a:spcAft>
              <a:buClr>
                <a:srgbClr val="292F6D"/>
              </a:buClr>
              <a:buSzPct val="100000"/>
              <a:buFont typeface="Arial"/>
              <a:buChar char="•"/>
            </a:pPr>
            <a:r>
              <a:rPr lang="en-US" sz="2800" dirty="0">
                <a:solidFill>
                  <a:srgbClr val="292F6D"/>
                </a:solidFill>
                <a:latin typeface="Calibri"/>
                <a:ea typeface="Calibri"/>
                <a:cs typeface="Calibri"/>
                <a:sym typeface="Calibri"/>
              </a:rPr>
              <a:t>CDFW Aerial Survey data used to inform catchability (q) of the AT survey (how much of the age 1+ sardine biomass the AT sees)</a:t>
            </a:r>
            <a:endParaRPr dirty="0"/>
          </a:p>
          <a:p>
            <a:pPr marL="342900" marR="0" lvl="0" indent="-243078" algn="l" rtl="0">
              <a:lnSpc>
                <a:spcPct val="90000"/>
              </a:lnSpc>
              <a:spcBef>
                <a:spcPts val="314"/>
              </a:spcBef>
              <a:spcAft>
                <a:spcPts val="0"/>
              </a:spcAft>
              <a:buClr>
                <a:srgbClr val="292F6D"/>
              </a:buClr>
              <a:buSzPct val="100000"/>
              <a:buFont typeface="Arial"/>
              <a:buNone/>
            </a:pPr>
            <a:endParaRPr sz="1700" dirty="0">
              <a:solidFill>
                <a:srgbClr val="292F6D"/>
              </a:solidFill>
              <a:latin typeface="Calibri"/>
              <a:ea typeface="Calibri"/>
              <a:cs typeface="Calibri"/>
              <a:sym typeface="Calibri"/>
            </a:endParaRPr>
          </a:p>
          <a:p>
            <a:pPr marL="342900" marR="0" lvl="0" indent="-342900" algn="l" rtl="0">
              <a:lnSpc>
                <a:spcPct val="90000"/>
              </a:lnSpc>
              <a:spcBef>
                <a:spcPts val="518"/>
              </a:spcBef>
              <a:spcAft>
                <a:spcPts val="0"/>
              </a:spcAft>
              <a:buClr>
                <a:srgbClr val="292F6D"/>
              </a:buClr>
              <a:buSzPct val="100000"/>
              <a:buFont typeface="Arial"/>
              <a:buChar char="•"/>
            </a:pPr>
            <a:r>
              <a:rPr lang="en-US" sz="2800" dirty="0">
                <a:solidFill>
                  <a:srgbClr val="292F6D"/>
                </a:solidFill>
                <a:latin typeface="Calibri"/>
                <a:ea typeface="Calibri"/>
                <a:cs typeface="Calibri"/>
                <a:sym typeface="Calibri"/>
              </a:rPr>
              <a:t>2019 CCPSS Survey – 12,279 mt sardine</a:t>
            </a:r>
          </a:p>
          <a:p>
            <a:pPr marL="342900" marR="0" lvl="0" indent="-342900" algn="l" rtl="0">
              <a:lnSpc>
                <a:spcPct val="90000"/>
              </a:lnSpc>
              <a:spcBef>
                <a:spcPts val="518"/>
              </a:spcBef>
              <a:spcAft>
                <a:spcPts val="0"/>
              </a:spcAft>
              <a:buClr>
                <a:srgbClr val="292F6D"/>
              </a:buClr>
              <a:buSzPct val="100000"/>
              <a:buFont typeface="Arial"/>
              <a:buChar char="•"/>
            </a:pPr>
            <a:endParaRPr sz="1600" dirty="0">
              <a:solidFill>
                <a:srgbClr val="292F6D"/>
              </a:solidFill>
              <a:latin typeface="Calibri"/>
              <a:ea typeface="Calibri"/>
              <a:cs typeface="Calibri"/>
              <a:sym typeface="Calibri"/>
            </a:endParaRPr>
          </a:p>
          <a:p>
            <a:pPr marL="342900" marR="0" lvl="0" indent="-342900" algn="l" rtl="0">
              <a:lnSpc>
                <a:spcPct val="90000"/>
              </a:lnSpc>
              <a:spcBef>
                <a:spcPts val="518"/>
              </a:spcBef>
              <a:spcAft>
                <a:spcPts val="0"/>
              </a:spcAft>
              <a:buClr>
                <a:srgbClr val="292F6D"/>
              </a:buClr>
              <a:buSzPct val="100000"/>
              <a:buFont typeface="Arial"/>
              <a:buChar char="•"/>
            </a:pPr>
            <a:r>
              <a:rPr lang="en-US" sz="2800" dirty="0">
                <a:solidFill>
                  <a:srgbClr val="292F6D"/>
                </a:solidFill>
                <a:latin typeface="Calibri"/>
                <a:ea typeface="Calibri"/>
                <a:cs typeface="Calibri"/>
                <a:sym typeface="Calibri"/>
              </a:rPr>
              <a:t>2019 AT Survey – 33,632 mt sardine coastwide</a:t>
            </a:r>
            <a:endParaRPr dirty="0"/>
          </a:p>
          <a:p>
            <a:pPr marL="0" marR="0" lvl="0" indent="0" algn="l" rtl="0">
              <a:lnSpc>
                <a:spcPct val="90000"/>
              </a:lnSpc>
              <a:spcBef>
                <a:spcPts val="296"/>
              </a:spcBef>
              <a:spcAft>
                <a:spcPts val="0"/>
              </a:spcAft>
              <a:buClr>
                <a:srgbClr val="292F6D"/>
              </a:buClr>
              <a:buSzPct val="100000"/>
              <a:buFont typeface="Arial"/>
              <a:buNone/>
            </a:pPr>
            <a:endParaRPr sz="1600" dirty="0">
              <a:solidFill>
                <a:srgbClr val="292F6D"/>
              </a:solidFill>
              <a:latin typeface="Calibri"/>
              <a:ea typeface="Calibri"/>
              <a:cs typeface="Calibri"/>
              <a:sym typeface="Calibri"/>
            </a:endParaRPr>
          </a:p>
          <a:p>
            <a:pPr marL="342900" marR="0" lvl="0" indent="-342900" algn="l" rtl="0">
              <a:lnSpc>
                <a:spcPct val="90000"/>
              </a:lnSpc>
              <a:spcBef>
                <a:spcPts val="518"/>
              </a:spcBef>
              <a:spcAft>
                <a:spcPts val="0"/>
              </a:spcAft>
              <a:buClr>
                <a:srgbClr val="292F6D"/>
              </a:buClr>
              <a:buSzPct val="100000"/>
              <a:buFont typeface="Arial"/>
              <a:buChar char="•"/>
            </a:pPr>
            <a:r>
              <a:rPr lang="en-US" sz="2800" dirty="0">
                <a:solidFill>
                  <a:srgbClr val="292F6D"/>
                </a:solidFill>
                <a:latin typeface="Calibri"/>
                <a:ea typeface="Calibri"/>
                <a:cs typeface="Calibri"/>
                <a:sym typeface="Calibri"/>
              </a:rPr>
              <a:t>Sardine age 1+ model projection for 2020 management year </a:t>
            </a:r>
            <a:endParaRPr dirty="0"/>
          </a:p>
          <a:p>
            <a:pPr marL="0" marR="0" lvl="0" indent="0" algn="l" rtl="0">
              <a:lnSpc>
                <a:spcPct val="90000"/>
              </a:lnSpc>
              <a:spcBef>
                <a:spcPts val="518"/>
              </a:spcBef>
              <a:spcAft>
                <a:spcPts val="0"/>
              </a:spcAft>
              <a:buClr>
                <a:srgbClr val="292F6D"/>
              </a:buClr>
              <a:buSzPct val="100000"/>
              <a:buFont typeface="Arial"/>
              <a:buNone/>
            </a:pPr>
            <a:r>
              <a:rPr lang="en-US" sz="2800" dirty="0">
                <a:solidFill>
                  <a:srgbClr val="292F6D"/>
                </a:solidFill>
                <a:latin typeface="Calibri"/>
                <a:ea typeface="Calibri"/>
                <a:cs typeface="Calibri"/>
                <a:sym typeface="Calibri"/>
              </a:rPr>
              <a:t>     = 28,277 mt. </a:t>
            </a:r>
          </a:p>
          <a:p>
            <a:pPr marL="0" marR="0" lvl="0" indent="0" algn="l" rtl="0">
              <a:lnSpc>
                <a:spcPct val="90000"/>
              </a:lnSpc>
              <a:spcBef>
                <a:spcPts val="518"/>
              </a:spcBef>
              <a:spcAft>
                <a:spcPts val="0"/>
              </a:spcAft>
              <a:buClr>
                <a:srgbClr val="292F6D"/>
              </a:buClr>
              <a:buSzPct val="100000"/>
              <a:buFont typeface="Arial"/>
              <a:buNone/>
            </a:pPr>
            <a:r>
              <a:rPr lang="en-US" sz="2800" dirty="0">
                <a:solidFill>
                  <a:srgbClr val="292F6D"/>
                </a:solidFill>
                <a:latin typeface="Calibri"/>
                <a:ea typeface="Calibri"/>
                <a:cs typeface="Calibri"/>
                <a:sym typeface="Calibri"/>
              </a:rPr>
              <a:t> </a:t>
            </a:r>
          </a:p>
          <a:p>
            <a:pPr marL="457200" marR="0" lvl="0" indent="-457200" algn="l" rtl="0">
              <a:lnSpc>
                <a:spcPct val="90000"/>
              </a:lnSpc>
              <a:spcBef>
                <a:spcPts val="518"/>
              </a:spcBef>
              <a:spcAft>
                <a:spcPts val="0"/>
              </a:spcAft>
              <a:buClr>
                <a:srgbClr val="292F6D"/>
              </a:buClr>
              <a:buSzPct val="100000"/>
              <a:buFont typeface="Arial" panose="020B0604020202020204" pitchFamily="34" charset="0"/>
              <a:buChar char="•"/>
            </a:pPr>
            <a:r>
              <a:rPr lang="en-US" sz="2800" dirty="0">
                <a:solidFill>
                  <a:srgbClr val="292F6D"/>
                </a:solidFill>
                <a:latin typeface="Calibri"/>
                <a:cs typeface="Calibri"/>
                <a:sym typeface="Calibri"/>
              </a:rPr>
              <a:t>SSC CPS Subcommittee members acknowledged in 2022 sardine update that biomass is likely underestimated</a:t>
            </a:r>
          </a:p>
          <a:p>
            <a:pPr marL="457200" lvl="5" indent="-457200">
              <a:lnSpc>
                <a:spcPct val="90000"/>
              </a:lnSpc>
              <a:spcBef>
                <a:spcPts val="518"/>
              </a:spcBef>
              <a:buClr>
                <a:srgbClr val="292F6D"/>
              </a:buClr>
              <a:buSzPct val="100000"/>
              <a:buFont typeface="Arial" panose="020B0604020202020204" pitchFamily="34" charset="0"/>
              <a:buChar char="•"/>
            </a:pPr>
            <a:endParaRPr lang="en-US" sz="2800" dirty="0">
              <a:solidFill>
                <a:srgbClr val="292F6D"/>
              </a:solidFill>
              <a:latin typeface="Calibri"/>
              <a:ea typeface="Calibri"/>
              <a:cs typeface="Calibri"/>
              <a:sym typeface="Calibri"/>
            </a:endParaRPr>
          </a:p>
          <a:p>
            <a:pPr marL="457200" lvl="8" indent="-457200">
              <a:lnSpc>
                <a:spcPct val="90000"/>
              </a:lnSpc>
              <a:spcBef>
                <a:spcPts val="518"/>
              </a:spcBef>
              <a:buClr>
                <a:srgbClr val="292F6D"/>
              </a:buClr>
              <a:buSzPct val="100000"/>
              <a:buFont typeface="Arial" panose="020B0604020202020204" pitchFamily="34" charset="0"/>
              <a:buChar char="•"/>
            </a:pPr>
            <a:r>
              <a:rPr lang="en-US" sz="2800" dirty="0">
                <a:solidFill>
                  <a:srgbClr val="292F6D"/>
                </a:solidFill>
                <a:latin typeface="Calibri"/>
                <a:ea typeface="Calibri"/>
                <a:cs typeface="Calibri"/>
                <a:sym typeface="Calibri"/>
              </a:rPr>
              <a:t>Still underestimated according to fishermen, but the precedent set by accounting for nearshore biomass is a step in the right direction</a:t>
            </a:r>
          </a:p>
          <a:p>
            <a:pPr marL="457200" marR="0" lvl="0" indent="-457200" algn="l" rtl="0">
              <a:lnSpc>
                <a:spcPct val="90000"/>
              </a:lnSpc>
              <a:spcBef>
                <a:spcPts val="518"/>
              </a:spcBef>
              <a:spcAft>
                <a:spcPts val="0"/>
              </a:spcAft>
              <a:buClr>
                <a:srgbClr val="292F6D"/>
              </a:buClr>
              <a:buSzPct val="100000"/>
              <a:buFont typeface="Arial" panose="020B0604020202020204" pitchFamily="34" charset="0"/>
              <a:buChar char="•"/>
            </a:pPr>
            <a:endParaRPr sz="2800" dirty="0"/>
          </a:p>
          <a:p>
            <a:pPr marL="0" marR="0" lvl="0" indent="0" algn="l" rtl="0">
              <a:lnSpc>
                <a:spcPct val="90000"/>
              </a:lnSpc>
              <a:spcBef>
                <a:spcPts val="518"/>
              </a:spcBef>
              <a:spcAft>
                <a:spcPts val="0"/>
              </a:spcAft>
              <a:buClr>
                <a:srgbClr val="292F6D"/>
              </a:buClr>
              <a:buSzPct val="100000"/>
              <a:buFont typeface="Arial"/>
              <a:buNone/>
            </a:pPr>
            <a:endParaRPr sz="2800" dirty="0">
              <a:solidFill>
                <a:srgbClr val="292F6D"/>
              </a:solidFill>
              <a:latin typeface="Calibri"/>
              <a:ea typeface="Calibri"/>
              <a:cs typeface="Calibri"/>
              <a:sym typeface="Calibri"/>
            </a:endParaRPr>
          </a:p>
          <a:p>
            <a:pPr marL="0" marR="0" lvl="0" indent="0" algn="l" rtl="0">
              <a:lnSpc>
                <a:spcPct val="90000"/>
              </a:lnSpc>
              <a:spcBef>
                <a:spcPts val="518"/>
              </a:spcBef>
              <a:spcAft>
                <a:spcPts val="0"/>
              </a:spcAft>
              <a:buClr>
                <a:srgbClr val="292F6D"/>
              </a:buClr>
              <a:buSzPct val="100000"/>
              <a:buFont typeface="Arial"/>
              <a:buNone/>
            </a:pPr>
            <a:endParaRPr sz="2800" dirty="0">
              <a:solidFill>
                <a:srgbClr val="292F6D"/>
              </a:solidFill>
              <a:latin typeface="Calibri"/>
              <a:ea typeface="Calibri"/>
              <a:cs typeface="Calibri"/>
              <a:sym typeface="Calibri"/>
            </a:endParaRPr>
          </a:p>
          <a:p>
            <a:pPr marL="342900" marR="0" lvl="0" indent="-131445" algn="l" rtl="0">
              <a:spcBef>
                <a:spcPts val="666"/>
              </a:spcBef>
              <a:spcAft>
                <a:spcPts val="0"/>
              </a:spcAft>
              <a:buClr>
                <a:srgbClr val="292F6D"/>
              </a:buClr>
              <a:buSzPct val="100000"/>
              <a:buFont typeface="Arial"/>
              <a:buNone/>
            </a:pPr>
            <a:endParaRPr sz="3600" dirty="0">
              <a:solidFill>
                <a:srgbClr val="292F6D"/>
              </a:solidFill>
              <a:latin typeface="Calibri"/>
              <a:ea typeface="Calibri"/>
              <a:cs typeface="Calibri"/>
              <a:sym typeface="Calibri"/>
            </a:endParaRPr>
          </a:p>
          <a:p>
            <a:pPr marL="342900" marR="0" lvl="0" indent="-131445" algn="l" rtl="0">
              <a:spcBef>
                <a:spcPts val="666"/>
              </a:spcBef>
              <a:spcAft>
                <a:spcPts val="0"/>
              </a:spcAft>
              <a:buClr>
                <a:srgbClr val="292F6D"/>
              </a:buClr>
              <a:buSzPct val="100000"/>
              <a:buFont typeface="Arial"/>
              <a:buNone/>
            </a:pPr>
            <a:endParaRPr sz="3600" dirty="0">
              <a:solidFill>
                <a:srgbClr val="292F6D"/>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BA92C371-D6F8-1B45-8E98-266A490995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25;p21">
            <a:extLst>
              <a:ext uri="{FF2B5EF4-FFF2-40B4-BE49-F238E27FC236}">
                <a16:creationId xmlns:a16="http://schemas.microsoft.com/office/drawing/2014/main" id="{D69B29FC-D1A7-4EEA-B6C3-6388941BF38A}"/>
              </a:ext>
            </a:extLst>
          </p:cNvPr>
          <p:cNvSpPr txBox="1">
            <a:spLocks noGrp="1"/>
          </p:cNvSpPr>
          <p:nvPr>
            <p:ph type="title"/>
          </p:nvPr>
        </p:nvSpPr>
        <p:spPr>
          <a:xfrm>
            <a:off x="609600" y="296863"/>
            <a:ext cx="10972800" cy="685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92F6D"/>
              </a:buClr>
              <a:buSzPts val="3600"/>
              <a:buFont typeface="Calibri"/>
              <a:buNone/>
            </a:pPr>
            <a:r>
              <a:rPr lang="en-US" sz="3600" b="1" dirty="0">
                <a:latin typeface="Calibri"/>
                <a:ea typeface="Calibri"/>
                <a:cs typeface="Calibri"/>
                <a:sym typeface="Calibri"/>
              </a:rPr>
              <a:t>Aerial Survey Challenges</a:t>
            </a:r>
            <a:endParaRPr dirty="0"/>
          </a:p>
        </p:txBody>
      </p:sp>
      <p:sp>
        <p:nvSpPr>
          <p:cNvPr id="6" name="Google Shape;326;p21">
            <a:extLst>
              <a:ext uri="{FF2B5EF4-FFF2-40B4-BE49-F238E27FC236}">
                <a16:creationId xmlns:a16="http://schemas.microsoft.com/office/drawing/2014/main" id="{9661140F-F8C0-4AE7-9324-5AC72479E3C2}"/>
              </a:ext>
            </a:extLst>
          </p:cNvPr>
          <p:cNvSpPr txBox="1">
            <a:spLocks noGrp="1"/>
          </p:cNvSpPr>
          <p:nvPr>
            <p:ph type="body" idx="1"/>
          </p:nvPr>
        </p:nvSpPr>
        <p:spPr>
          <a:xfrm>
            <a:off x="609600" y="1129552"/>
            <a:ext cx="10972800" cy="5798470"/>
          </a:xfrm>
          <a:prstGeom prst="rect">
            <a:avLst/>
          </a:prstGeom>
          <a:noFill/>
          <a:ln>
            <a:noFill/>
          </a:ln>
        </p:spPr>
        <p:txBody>
          <a:bodyPr spcFirstLastPara="1" wrap="square" lIns="91425" tIns="45700" rIns="91425" bIns="45700" anchor="t" anchorCtr="0">
            <a:spAutoFit/>
          </a:bodyPr>
          <a:lstStyle/>
          <a:p>
            <a:pPr marL="342891" marR="0" lvl="0" indent="-342891" algn="l" rtl="0">
              <a:spcBef>
                <a:spcPts val="0"/>
              </a:spcBef>
              <a:spcAft>
                <a:spcPts val="0"/>
              </a:spcAft>
              <a:buClr>
                <a:schemeClr val="dk1"/>
              </a:buClr>
              <a:buSzPts val="2000"/>
              <a:buFont typeface="Arial"/>
              <a:buChar char="•"/>
            </a:pPr>
            <a:r>
              <a:rPr lang="en-US" sz="2200" b="1" dirty="0">
                <a:solidFill>
                  <a:schemeClr val="dk1"/>
                </a:solidFill>
                <a:latin typeface="Calibri"/>
                <a:ea typeface="Calibri"/>
                <a:cs typeface="Calibri"/>
                <a:sym typeface="Calibri"/>
              </a:rPr>
              <a:t>Mother Nature</a:t>
            </a:r>
            <a:endParaRPr sz="2200" b="1" dirty="0"/>
          </a:p>
          <a:p>
            <a:pPr marL="800080" marR="0" lvl="1" indent="-342891"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Fog, wind and ocean swell can and often do hamper aerial surveys </a:t>
            </a:r>
            <a:endParaRPr dirty="0"/>
          </a:p>
          <a:p>
            <a:pPr marL="800080" marR="0" lvl="1" indent="-342891"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Fish surface in variable patterns and only in certain ocean conditions</a:t>
            </a:r>
            <a:endParaRPr dirty="0"/>
          </a:p>
          <a:p>
            <a:pPr marL="914400" marR="0" lvl="2" indent="0" algn="l" rtl="0">
              <a:spcBef>
                <a:spcPts val="0"/>
              </a:spcBef>
              <a:spcAft>
                <a:spcPts val="0"/>
              </a:spcAft>
              <a:buNone/>
            </a:pPr>
            <a:r>
              <a:rPr lang="en-US" sz="2000" b="1" i="0" u="none" strike="noStrike" cap="none" dirty="0">
                <a:solidFill>
                  <a:schemeClr val="dk1"/>
                </a:solidFill>
                <a:latin typeface="Calibri"/>
                <a:ea typeface="Calibri"/>
                <a:cs typeface="Calibri"/>
                <a:sym typeface="Calibri"/>
              </a:rPr>
              <a:t>If fish not in top 10 meters, aerial spotter can’t see them</a:t>
            </a:r>
            <a:endParaRPr b="1" dirty="0"/>
          </a:p>
          <a:p>
            <a:pPr marL="1257269" marR="0" lvl="2" indent="-342891"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Fishermen often see fish on bottom that pilot can’t see from air</a:t>
            </a:r>
            <a:endParaRPr dirty="0"/>
          </a:p>
          <a:p>
            <a:pPr marL="1257269" marR="0" lvl="2" indent="-215890" algn="l" rtl="0">
              <a:spcBef>
                <a:spcPts val="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a:p>
            <a:pPr marL="342891" marR="0" lvl="0" indent="-342891" algn="l" rtl="0">
              <a:spcBef>
                <a:spcPts val="0"/>
              </a:spcBef>
              <a:spcAft>
                <a:spcPts val="0"/>
              </a:spcAft>
              <a:buClr>
                <a:schemeClr val="dk1"/>
              </a:buClr>
              <a:buSzPts val="2000"/>
              <a:buFont typeface="Arial"/>
              <a:buChar char="•"/>
            </a:pPr>
            <a:r>
              <a:rPr lang="en-US" sz="2200" b="1" dirty="0">
                <a:solidFill>
                  <a:schemeClr val="dk1"/>
                </a:solidFill>
                <a:latin typeface="Calibri"/>
                <a:ea typeface="Calibri"/>
                <a:cs typeface="Calibri"/>
                <a:sym typeface="Calibri"/>
              </a:rPr>
              <a:t>Fish behavior</a:t>
            </a:r>
            <a:endParaRPr sz="2200" b="1" dirty="0"/>
          </a:p>
          <a:p>
            <a:pPr marL="800080" marR="0" lvl="1" indent="-342891"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Trying to catch CPS / sardines in daylight is challenging  in CA  </a:t>
            </a:r>
            <a:endParaRPr dirty="0"/>
          </a:p>
          <a:p>
            <a:pPr marL="1257269" marR="0" lvl="2" indent="-342891"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(fishing usually takes place at night)</a:t>
            </a:r>
            <a:endParaRPr dirty="0"/>
          </a:p>
          <a:p>
            <a:pPr marL="800080" marR="0" lvl="1" indent="-342891" algn="l" rtl="0">
              <a:spcBef>
                <a:spcPts val="0"/>
              </a:spcBef>
              <a:spcAft>
                <a:spcPts val="0"/>
              </a:spcAft>
              <a:buClr>
                <a:schemeClr val="dk1"/>
              </a:buClr>
              <a:buSzPts val="2000"/>
              <a:buFont typeface="Arial"/>
              <a:buChar char="•"/>
            </a:pPr>
            <a:r>
              <a:rPr lang="en-US" sz="2000" b="1" i="0" u="none" strike="noStrike" cap="none" dirty="0">
                <a:solidFill>
                  <a:schemeClr val="dk1"/>
                </a:solidFill>
                <a:latin typeface="Calibri"/>
                <a:ea typeface="Calibri"/>
                <a:cs typeface="Calibri"/>
                <a:sym typeface="Calibri"/>
              </a:rPr>
              <a:t>Trying to wrap  80-100% of school in daylight is VERY challenging</a:t>
            </a:r>
            <a:endParaRPr b="1" dirty="0"/>
          </a:p>
          <a:p>
            <a:pPr marL="1257269" lvl="2" indent="-342891">
              <a:spcBef>
                <a:spcPts val="0"/>
              </a:spcBef>
              <a:buClr>
                <a:schemeClr val="dk1"/>
              </a:buClr>
              <a:buSzPts val="2000"/>
            </a:pPr>
            <a:r>
              <a:rPr lang="en-US" sz="2000" b="1" i="0" u="none" strike="noStrike" cap="none" dirty="0">
                <a:solidFill>
                  <a:schemeClr val="dk1"/>
                </a:solidFill>
                <a:latin typeface="Calibri"/>
                <a:ea typeface="Calibri"/>
                <a:cs typeface="Calibri"/>
                <a:sym typeface="Calibri"/>
              </a:rPr>
              <a:t>Fish can see and avoid the net and  </a:t>
            </a:r>
            <a:r>
              <a:rPr lang="en-US" sz="2000" b="1" dirty="0">
                <a:solidFill>
                  <a:schemeClr val="dk1"/>
                </a:solidFill>
              </a:rPr>
              <a:t>outrun the boat </a:t>
            </a:r>
            <a:endParaRPr sz="2000" b="1" dirty="0"/>
          </a:p>
          <a:p>
            <a:pPr marL="1257269" marR="0" lvl="2" indent="-215890" algn="l" rtl="0">
              <a:spcBef>
                <a:spcPts val="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a:p>
            <a:pPr marL="342891" marR="0" lvl="0" indent="-342891" algn="l" rtl="0">
              <a:spcBef>
                <a:spcPts val="0"/>
              </a:spcBef>
              <a:spcAft>
                <a:spcPts val="0"/>
              </a:spcAft>
              <a:buClr>
                <a:schemeClr val="dk1"/>
              </a:buClr>
              <a:buSzPts val="2000"/>
              <a:buFont typeface="Arial"/>
              <a:buChar char="•"/>
            </a:pPr>
            <a:r>
              <a:rPr lang="en-US" sz="2200" b="1" dirty="0">
                <a:solidFill>
                  <a:schemeClr val="dk1"/>
                </a:solidFill>
                <a:latin typeface="Calibri"/>
                <a:ea typeface="Calibri"/>
                <a:cs typeface="Calibri"/>
                <a:sym typeface="Calibri"/>
              </a:rPr>
              <a:t>Logistics</a:t>
            </a:r>
            <a:endParaRPr sz="2200" b="1" dirty="0"/>
          </a:p>
          <a:p>
            <a:pPr marL="800080" marR="0" lvl="1" indent="-342891"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Coordinating all the pieces at the ‘right time’  is challenging</a:t>
            </a:r>
            <a:endParaRPr dirty="0"/>
          </a:p>
          <a:p>
            <a:pPr marL="1257269" marR="0" lvl="2" indent="-342891" algn="l" rtl="0">
              <a:spcBef>
                <a:spcPts val="0"/>
              </a:spcBef>
              <a:spcAft>
                <a:spcPts val="0"/>
              </a:spcAft>
              <a:buClr>
                <a:schemeClr val="dk1"/>
              </a:buClr>
              <a:buSzPts val="2000"/>
              <a:buFont typeface="Arial"/>
              <a:buChar char="•"/>
            </a:pPr>
            <a:r>
              <a:rPr lang="en-US" sz="2000" b="1" i="0" u="none" strike="noStrike" cap="none" dirty="0">
                <a:solidFill>
                  <a:schemeClr val="dk1"/>
                </a:solidFill>
                <a:latin typeface="Calibri"/>
                <a:ea typeface="Calibri"/>
                <a:cs typeface="Calibri"/>
                <a:sym typeface="Calibri"/>
              </a:rPr>
              <a:t>Need flexibility to run when weather is right and fish are ‘up</a:t>
            </a:r>
            <a:r>
              <a:rPr lang="en-US" sz="2000" b="0" i="0" u="none" strike="noStrike" cap="none" dirty="0">
                <a:solidFill>
                  <a:schemeClr val="dk1"/>
                </a:solidFill>
                <a:latin typeface="Calibri"/>
                <a:ea typeface="Calibri"/>
                <a:cs typeface="Calibri"/>
                <a:sym typeface="Calibri"/>
              </a:rPr>
              <a:t>’, but…</a:t>
            </a:r>
            <a:endParaRPr dirty="0"/>
          </a:p>
          <a:p>
            <a:pPr marL="1714457" marR="0" lvl="3" indent="-342891"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CDFW needs to schedule plane in advance</a:t>
            </a:r>
            <a:endParaRPr dirty="0"/>
          </a:p>
          <a:p>
            <a:pPr marL="1714457" marR="0" lvl="3" indent="-342891"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Calibri"/>
                <a:ea typeface="Calibri"/>
                <a:cs typeface="Calibri"/>
                <a:sym typeface="Calibri"/>
              </a:rPr>
              <a:t>NOAA also needs to schedule AT surveys a few years in advance</a:t>
            </a:r>
          </a:p>
          <a:p>
            <a:pPr marL="1714457" lvl="3" indent="-342891">
              <a:spcBef>
                <a:spcPts val="0"/>
              </a:spcBef>
              <a:buClr>
                <a:schemeClr val="dk1"/>
              </a:buClr>
              <a:buSzPts val="2000"/>
            </a:pPr>
            <a:r>
              <a:rPr lang="en-US" sz="2000" dirty="0">
                <a:solidFill>
                  <a:schemeClr val="dk1"/>
                </a:solidFill>
              </a:rPr>
              <a:t>Spotter pilot and vessels also face scheduling challenges</a:t>
            </a:r>
            <a:endParaRPr lang="en-US" sz="2000" dirty="0"/>
          </a:p>
          <a:p>
            <a:pPr marL="1714457" marR="0" lvl="3" indent="-342891" algn="l" rtl="0">
              <a:spcBef>
                <a:spcPts val="0"/>
              </a:spcBef>
              <a:spcAft>
                <a:spcPts val="0"/>
              </a:spcAft>
              <a:buClr>
                <a:schemeClr val="dk1"/>
              </a:buClr>
              <a:buSzPts val="2000"/>
              <a:buFont typeface="Arial"/>
              <a:buChar char="•"/>
            </a:pPr>
            <a:endParaRPr dirty="0"/>
          </a:p>
          <a:p>
            <a:pPr marL="1714457" marR="0" lvl="3" indent="-215890" algn="l" rtl="0">
              <a:spcBef>
                <a:spcPts val="0"/>
              </a:spcBef>
              <a:spcAft>
                <a:spcPts val="0"/>
              </a:spcAft>
              <a:buClr>
                <a:schemeClr val="dk1"/>
              </a:buClr>
              <a:buSzPts val="2000"/>
              <a:buFont typeface="Arial"/>
              <a:buNone/>
            </a:pPr>
            <a:endParaRPr sz="2000" b="0" i="0" u="none" strike="noStrike" cap="none" dirty="0">
              <a:solidFill>
                <a:schemeClr val="dk1"/>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45B8DE3D-03EC-E048-8F19-2218FE3488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45237820"/>
      </p:ext>
    </p:extLst>
  </p:cSld>
  <p:clrMapOvr>
    <a:masterClrMapping/>
  </p:clrMapOvr>
  <mc:AlternateContent xmlns:mc="http://schemas.openxmlformats.org/markup-compatibility/2006">
    <mc:Choice xmlns:p14="http://schemas.microsoft.com/office/powerpoint/2010/main" Requires="p14">
      <p:transition spd="slow" p14:dur="2000" advTm="45843"/>
    </mc:Choice>
    <mc:Fallback>
      <p:transition spd="slow" advTm="45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0;p24">
            <a:extLst>
              <a:ext uri="{FF2B5EF4-FFF2-40B4-BE49-F238E27FC236}">
                <a16:creationId xmlns:a16="http://schemas.microsoft.com/office/drawing/2014/main" id="{1380BA4E-D3D5-40C9-968E-FC9316432AB0}"/>
              </a:ext>
            </a:extLst>
          </p:cNvPr>
          <p:cNvSpPr txBox="1">
            <a:spLocks noGrp="1"/>
          </p:cNvSpPr>
          <p:nvPr>
            <p:ph type="title"/>
          </p:nvPr>
        </p:nvSpPr>
        <p:spPr>
          <a:xfrm>
            <a:off x="1219200" y="296863"/>
            <a:ext cx="10972800" cy="685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600"/>
              <a:buFont typeface="Calibri"/>
              <a:buNone/>
            </a:pPr>
            <a:r>
              <a:rPr lang="en-US" sz="3600" b="1" dirty="0">
                <a:solidFill>
                  <a:schemeClr val="bg1"/>
                </a:solidFill>
                <a:latin typeface="Calibri"/>
                <a:ea typeface="Calibri"/>
                <a:cs typeface="Calibri"/>
                <a:sym typeface="Calibri"/>
              </a:rPr>
              <a:t>How Collaboration Benefits the Wetfish Industry</a:t>
            </a:r>
            <a:endParaRPr dirty="0">
              <a:solidFill>
                <a:schemeClr val="bg1"/>
              </a:solidFill>
            </a:endParaRPr>
          </a:p>
        </p:txBody>
      </p:sp>
      <p:pic>
        <p:nvPicPr>
          <p:cNvPr id="5" name="Picture 4">
            <a:extLst>
              <a:ext uri="{FF2B5EF4-FFF2-40B4-BE49-F238E27FC236}">
                <a16:creationId xmlns:a16="http://schemas.microsoft.com/office/drawing/2014/main" id="{D5FECC85-FEEB-4BCB-ABEC-93CBE4969EF1}"/>
              </a:ext>
            </a:extLst>
          </p:cNvPr>
          <p:cNvPicPr>
            <a:picLocks noChangeAspect="1"/>
          </p:cNvPicPr>
          <p:nvPr/>
        </p:nvPicPr>
        <p:blipFill>
          <a:blip r:embed="rId5"/>
          <a:stretch>
            <a:fillRect/>
          </a:stretch>
        </p:blipFill>
        <p:spPr>
          <a:xfrm>
            <a:off x="262906" y="51448"/>
            <a:ext cx="1225402" cy="1176630"/>
          </a:xfrm>
          <a:prstGeom prst="rect">
            <a:avLst/>
          </a:prstGeom>
        </p:spPr>
      </p:pic>
      <p:sp>
        <p:nvSpPr>
          <p:cNvPr id="6" name="Google Shape;351;p24">
            <a:extLst>
              <a:ext uri="{FF2B5EF4-FFF2-40B4-BE49-F238E27FC236}">
                <a16:creationId xmlns:a16="http://schemas.microsoft.com/office/drawing/2014/main" id="{CE31CC83-456F-434E-BF74-CD7C4881317A}"/>
              </a:ext>
            </a:extLst>
          </p:cNvPr>
          <p:cNvSpPr txBox="1">
            <a:spLocks noGrp="1"/>
          </p:cNvSpPr>
          <p:nvPr>
            <p:ph type="body" idx="1"/>
          </p:nvPr>
        </p:nvSpPr>
        <p:spPr>
          <a:xfrm>
            <a:off x="412955" y="1473493"/>
            <a:ext cx="11435452" cy="6130869"/>
          </a:xfrm>
          <a:prstGeom prst="rect">
            <a:avLst/>
          </a:prstGeom>
          <a:noFill/>
          <a:ln>
            <a:noFill/>
          </a:ln>
        </p:spPr>
        <p:txBody>
          <a:bodyPr spcFirstLastPara="1" wrap="square" lIns="91425" tIns="45700" rIns="91425" bIns="45700" anchor="t" anchorCtr="0">
            <a:spAutoFit/>
          </a:bodyPr>
          <a:lstStyle/>
          <a:p>
            <a:pPr marL="342891" marR="0" lvl="0" indent="-342891" algn="l" rtl="0">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CDFW aerial survey has helped to improve sardine stock assessments</a:t>
            </a:r>
            <a:endParaRPr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a:p>
            <a:pPr marL="800080" marR="0" lvl="1" indent="-342891" algn="l" rtl="0">
              <a:spcBef>
                <a:spcPts val="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Aerial surveys documented fishermen’s observations in CA</a:t>
            </a:r>
            <a:endParaRPr b="1" dirty="0"/>
          </a:p>
          <a:p>
            <a:pPr marL="1257269" marR="0" lvl="2" indent="-342891"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Nearshore CPS biomass in CA is now recognized and is beginning to be  accounted for in stock assessments</a:t>
            </a:r>
            <a:endParaRPr dirty="0"/>
          </a:p>
          <a:p>
            <a:pPr marL="914400" marR="0" lvl="2" indent="0" algn="l" rtl="0">
              <a:spcBef>
                <a:spcPts val="0"/>
              </a:spcBef>
              <a:spcAft>
                <a:spcPts val="0"/>
              </a:spcAft>
              <a:buNone/>
            </a:pPr>
            <a:endParaRPr sz="1600" b="0" i="0" u="none" strike="noStrike" cap="none" dirty="0">
              <a:solidFill>
                <a:schemeClr val="dk1"/>
              </a:solidFill>
              <a:latin typeface="Calibri"/>
              <a:ea typeface="Calibri"/>
              <a:cs typeface="Calibri"/>
              <a:sym typeface="Calibri"/>
            </a:endParaRPr>
          </a:p>
          <a:p>
            <a:pPr marL="800080" marR="0" lvl="1" indent="-342891" algn="l" rtl="0">
              <a:spcBef>
                <a:spcPts val="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Aerial survey used as nearshore correction factor in 2020 stock assessment  </a:t>
            </a:r>
            <a:endParaRPr b="1" dirty="0"/>
          </a:p>
          <a:p>
            <a:pPr marL="1257269" marR="0" lvl="2" indent="-342891"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 Observations from small area resulted in 30% Q adjustment</a:t>
            </a:r>
            <a:endParaRPr dirty="0"/>
          </a:p>
          <a:p>
            <a:pPr marL="914400" marR="0" lvl="2" indent="0" algn="l" rtl="0">
              <a:spcBef>
                <a:spcPts val="0"/>
              </a:spcBef>
              <a:spcAft>
                <a:spcPts val="0"/>
              </a:spcAft>
              <a:buNone/>
            </a:pPr>
            <a:endParaRPr sz="1600" b="0" i="0" u="none" strike="noStrike" cap="none" dirty="0">
              <a:solidFill>
                <a:schemeClr val="dk1"/>
              </a:solidFill>
              <a:latin typeface="Calibri"/>
              <a:ea typeface="Calibri"/>
              <a:cs typeface="Calibri"/>
              <a:sym typeface="Calibri"/>
            </a:endParaRPr>
          </a:p>
          <a:p>
            <a:pPr marL="800080" marR="0" lvl="1" indent="-342891" algn="l" rtl="0">
              <a:spcBef>
                <a:spcPts val="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Continuing collaboration will improve aerial surveys and biomass estimates</a:t>
            </a:r>
            <a:endParaRPr b="1" dirty="0"/>
          </a:p>
          <a:p>
            <a:pPr marL="1257269" marR="0" lvl="2" indent="-342891"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Calibri"/>
                <a:ea typeface="Calibri"/>
                <a:cs typeface="Calibri"/>
                <a:sym typeface="Calibri"/>
              </a:rPr>
              <a:t>CWPA is pleased to collaborate to help improve science for both sardine and anchovy</a:t>
            </a:r>
            <a:endParaRPr dirty="0"/>
          </a:p>
          <a:p>
            <a:pPr marL="457200" marR="0" lvl="1" indent="0" algn="l" rtl="0">
              <a:spcBef>
                <a:spcPts val="0"/>
              </a:spcBef>
              <a:spcAft>
                <a:spcPts val="0"/>
              </a:spcAft>
              <a:buNone/>
            </a:pPr>
            <a:endParaRPr sz="1600" b="0" i="0" u="none" strike="noStrike" cap="none" dirty="0">
              <a:solidFill>
                <a:schemeClr val="dk1"/>
              </a:solidFill>
              <a:latin typeface="Calibri"/>
              <a:ea typeface="Calibri"/>
              <a:cs typeface="Calibri"/>
              <a:sym typeface="Calibri"/>
            </a:endParaRPr>
          </a:p>
          <a:p>
            <a:pPr marL="800080" marR="0" lvl="1" indent="-342891" algn="l" rtl="0">
              <a:spcBef>
                <a:spcPts val="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Improved stock assessments will (hopefully) help to reopen the sardine fishery</a:t>
            </a:r>
          </a:p>
          <a:p>
            <a:pPr marL="1257280" lvl="2" indent="-342891">
              <a:spcBef>
                <a:spcPts val="0"/>
              </a:spcBef>
              <a:buClr>
                <a:schemeClr val="dk1"/>
              </a:buClr>
              <a:buSzPts val="2400"/>
            </a:pPr>
            <a:r>
              <a:rPr lang="en-US" sz="2000" dirty="0">
                <a:solidFill>
                  <a:schemeClr val="dk1"/>
                </a:solidFill>
              </a:rPr>
              <a:t>And will document anchovy inshore of NOAA AT surveys</a:t>
            </a:r>
            <a:endParaRPr b="1" dirty="0"/>
          </a:p>
          <a:p>
            <a:pPr marL="457200" marR="0" lvl="1" indent="0" algn="l" rtl="0">
              <a:spcBef>
                <a:spcPts val="0"/>
              </a:spcBef>
              <a:spcAft>
                <a:spcPts val="0"/>
              </a:spcAft>
              <a:buNone/>
            </a:pPr>
            <a:endParaRPr sz="1600" b="0" i="0" u="none" strike="noStrike" cap="none" dirty="0">
              <a:solidFill>
                <a:schemeClr val="dk1"/>
              </a:solidFill>
              <a:latin typeface="Calibri"/>
              <a:ea typeface="Calibri"/>
              <a:cs typeface="Calibri"/>
              <a:sym typeface="Calibri"/>
            </a:endParaRPr>
          </a:p>
          <a:p>
            <a:pPr marL="800080" marR="0" lvl="1" indent="-342891" algn="l" rtl="0">
              <a:spcBef>
                <a:spcPts val="0"/>
              </a:spcBef>
              <a:spcAft>
                <a:spcPts val="0"/>
              </a:spcAft>
              <a:buClr>
                <a:schemeClr val="dk1"/>
              </a:buClr>
              <a:buSzPts val="2400"/>
              <a:buFont typeface="Arial"/>
              <a:buChar char="•"/>
            </a:pPr>
            <a:r>
              <a:rPr lang="en-US" sz="2400" b="1" i="0" u="none" strike="noStrike" cap="none" dirty="0">
                <a:solidFill>
                  <a:schemeClr val="dk1"/>
                </a:solidFill>
                <a:latin typeface="Calibri"/>
                <a:ea typeface="Calibri"/>
                <a:cs typeface="Calibri"/>
                <a:sym typeface="Calibri"/>
              </a:rPr>
              <a:t>We thank CDFW and the SWFSC for their dedication and support!</a:t>
            </a:r>
            <a:endParaRPr b="1" dirty="0"/>
          </a:p>
          <a:p>
            <a:pPr marL="800080" marR="0" lvl="1" indent="-190490" algn="l" rtl="0">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800080" marR="0" lvl="1" indent="-190490" algn="l" rtl="0">
              <a:spcBef>
                <a:spcPts val="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a:p>
            <a:pPr marL="342891" marR="0" lvl="0" indent="-215890" algn="l" rtl="0">
              <a:spcBef>
                <a:spcPts val="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D39639AB-7F5A-BA40-B7A2-01635F29DC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90850820"/>
      </p:ext>
    </p:extLst>
  </p:cSld>
  <p:clrMapOvr>
    <a:masterClrMapping/>
  </p:clrMapOvr>
  <mc:AlternateContent xmlns:mc="http://schemas.openxmlformats.org/markup-compatibility/2006">
    <mc:Choice xmlns:p14="http://schemas.microsoft.com/office/powerpoint/2010/main" Requires="p14">
      <p:transition spd="slow" p14:dur="2000" advTm="51990"/>
    </mc:Choice>
    <mc:Fallback>
      <p:transition spd="slow" advTm="51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7" name="Google Shape;307;p19"/>
          <p:cNvSpPr txBox="1">
            <a:spLocks noGrp="1"/>
          </p:cNvSpPr>
          <p:nvPr>
            <p:ph type="title"/>
          </p:nvPr>
        </p:nvSpPr>
        <p:spPr>
          <a:xfrm>
            <a:off x="0" y="296449"/>
            <a:ext cx="12192000" cy="685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ct val="100000"/>
              <a:buFont typeface="Calibri"/>
              <a:buNone/>
            </a:pPr>
            <a:r>
              <a:rPr lang="en-US" sz="3600" b="1" dirty="0"/>
              <a:t>    </a:t>
            </a:r>
            <a:r>
              <a:rPr lang="en-US" sz="3600" b="1" dirty="0">
                <a:latin typeface="Calibri"/>
                <a:ea typeface="Calibri"/>
                <a:cs typeface="Calibri"/>
                <a:sym typeface="Calibri"/>
              </a:rPr>
              <a:t>Aerial Survey Research  Plans – 2022 and beyond</a:t>
            </a:r>
            <a:endParaRPr dirty="0"/>
          </a:p>
        </p:txBody>
      </p:sp>
      <p:sp>
        <p:nvSpPr>
          <p:cNvPr id="308" name="Google Shape;308;p19"/>
          <p:cNvSpPr txBox="1">
            <a:spLocks noGrp="1"/>
          </p:cNvSpPr>
          <p:nvPr>
            <p:ph type="body" idx="1"/>
          </p:nvPr>
        </p:nvSpPr>
        <p:spPr>
          <a:xfrm>
            <a:off x="253186" y="1143017"/>
            <a:ext cx="8229600" cy="5418551"/>
          </a:xfrm>
          <a:prstGeom prst="rect">
            <a:avLst/>
          </a:prstGeom>
          <a:noFill/>
          <a:ln>
            <a:noFill/>
          </a:ln>
        </p:spPr>
        <p:txBody>
          <a:bodyPr spcFirstLastPara="1" wrap="square" lIns="91425" tIns="45700" rIns="91425" bIns="45700" anchor="t" anchorCtr="0">
            <a:normAutofit lnSpcReduction="10000"/>
          </a:bodyPr>
          <a:lstStyle/>
          <a:p>
            <a:pPr marL="228594" lvl="0" indent="-228594" algn="l" rtl="0">
              <a:lnSpc>
                <a:spcPct val="90000"/>
              </a:lnSpc>
              <a:spcBef>
                <a:spcPts val="0"/>
              </a:spcBef>
              <a:spcAft>
                <a:spcPts val="0"/>
              </a:spcAft>
              <a:buClr>
                <a:srgbClr val="292F6D"/>
              </a:buClr>
              <a:buSzPts val="2800"/>
              <a:buChar char="•"/>
            </a:pPr>
            <a:r>
              <a:rPr lang="en-US" sz="2800" dirty="0"/>
              <a:t>Aerial survey coordinated with AT survey </a:t>
            </a:r>
            <a:endParaRPr dirty="0"/>
          </a:p>
          <a:p>
            <a:pPr marL="228594" lvl="0" indent="-228594" algn="l" rtl="0">
              <a:lnSpc>
                <a:spcPct val="90000"/>
              </a:lnSpc>
              <a:spcBef>
                <a:spcPts val="1000"/>
              </a:spcBef>
              <a:spcAft>
                <a:spcPts val="0"/>
              </a:spcAft>
              <a:buClr>
                <a:srgbClr val="292F6D"/>
              </a:buClr>
              <a:buSzPts val="2800"/>
              <a:buChar char="•"/>
            </a:pPr>
            <a:r>
              <a:rPr lang="en-US" sz="2800" dirty="0"/>
              <a:t>Nearshore Collaboration</a:t>
            </a:r>
            <a:endParaRPr sz="2800" dirty="0"/>
          </a:p>
          <a:p>
            <a:pPr marL="685783" lvl="1" indent="-228594" algn="l" rtl="0">
              <a:lnSpc>
                <a:spcPct val="90000"/>
              </a:lnSpc>
              <a:spcBef>
                <a:spcPts val="500"/>
              </a:spcBef>
              <a:spcAft>
                <a:spcPts val="0"/>
              </a:spcAft>
              <a:buClr>
                <a:srgbClr val="292F6D"/>
              </a:buClr>
              <a:buSzPts val="2400"/>
              <a:buChar char="•"/>
            </a:pPr>
            <a:r>
              <a:rPr lang="en-US" sz="2400" dirty="0"/>
              <a:t>Continue point sets in both S CA and N CA</a:t>
            </a:r>
            <a:endParaRPr sz="2800" dirty="0"/>
          </a:p>
          <a:p>
            <a:pPr marL="228594" lvl="0" indent="-228594" algn="l" rtl="0">
              <a:lnSpc>
                <a:spcPct val="90000"/>
              </a:lnSpc>
              <a:spcBef>
                <a:spcPts val="1000"/>
              </a:spcBef>
              <a:spcAft>
                <a:spcPts val="0"/>
              </a:spcAft>
              <a:buClr>
                <a:srgbClr val="292F6D"/>
              </a:buClr>
              <a:buSzPts val="2800"/>
              <a:buChar char="•"/>
            </a:pPr>
            <a:r>
              <a:rPr lang="en-US" sz="2800" dirty="0"/>
              <a:t>Drone project		</a:t>
            </a:r>
            <a:endParaRPr dirty="0"/>
          </a:p>
          <a:p>
            <a:pPr marL="685783" lvl="1" indent="-228594" algn="l" rtl="0">
              <a:lnSpc>
                <a:spcPct val="90000"/>
              </a:lnSpc>
              <a:spcBef>
                <a:spcPts val="500"/>
              </a:spcBef>
              <a:spcAft>
                <a:spcPts val="0"/>
              </a:spcAft>
              <a:buClr>
                <a:srgbClr val="292F6D"/>
              </a:buClr>
              <a:buSzPts val="2400"/>
              <a:buChar char="•"/>
            </a:pPr>
            <a:r>
              <a:rPr lang="en-US" sz="2400" dirty="0"/>
              <a:t>Goal:  Examine use of aerial imagery and sensory information to detect, ID, and automate aerial CPS </a:t>
            </a:r>
          </a:p>
          <a:p>
            <a:pPr marL="457189" lvl="1" indent="0" algn="l" rtl="0">
              <a:lnSpc>
                <a:spcPct val="90000"/>
              </a:lnSpc>
              <a:spcBef>
                <a:spcPts val="500"/>
              </a:spcBef>
              <a:spcAft>
                <a:spcPts val="0"/>
              </a:spcAft>
              <a:buClr>
                <a:srgbClr val="292F6D"/>
              </a:buClr>
              <a:buSzPts val="2400"/>
              <a:buNone/>
            </a:pPr>
            <a:r>
              <a:rPr lang="en-US" sz="2400" dirty="0"/>
              <a:t>    biomass surveys</a:t>
            </a:r>
            <a:endParaRPr dirty="0"/>
          </a:p>
          <a:p>
            <a:pPr marL="685783" lvl="1" indent="-228594" algn="l" rtl="0">
              <a:lnSpc>
                <a:spcPct val="90000"/>
              </a:lnSpc>
              <a:spcBef>
                <a:spcPts val="500"/>
              </a:spcBef>
              <a:spcAft>
                <a:spcPts val="0"/>
              </a:spcAft>
              <a:buClr>
                <a:srgbClr val="292F6D"/>
              </a:buClr>
              <a:buSzPts val="2400"/>
              <a:buChar char="•"/>
            </a:pPr>
            <a:r>
              <a:rPr lang="en-US" sz="2400" dirty="0"/>
              <a:t>STAT concerns -  reproducibility, quality control and sustainability of aerial survey</a:t>
            </a:r>
            <a:endParaRPr dirty="0"/>
          </a:p>
          <a:p>
            <a:pPr marL="228594" lvl="0" indent="-228594" algn="l" rtl="0">
              <a:lnSpc>
                <a:spcPct val="90000"/>
              </a:lnSpc>
              <a:spcBef>
                <a:spcPts val="1000"/>
              </a:spcBef>
              <a:spcAft>
                <a:spcPts val="0"/>
              </a:spcAft>
              <a:buClr>
                <a:srgbClr val="292F6D"/>
              </a:buClr>
              <a:buSzPts val="2800"/>
              <a:buChar char="•"/>
            </a:pPr>
            <a:r>
              <a:rPr lang="en-US" sz="2800" dirty="0"/>
              <a:t>Determining YOY anchovy proportions in observations</a:t>
            </a:r>
            <a:endParaRPr dirty="0"/>
          </a:p>
          <a:p>
            <a:pPr marL="685783" lvl="1" indent="-228594" algn="l" rtl="0">
              <a:lnSpc>
                <a:spcPct val="90000"/>
              </a:lnSpc>
              <a:spcBef>
                <a:spcPts val="500"/>
              </a:spcBef>
              <a:spcAft>
                <a:spcPts val="0"/>
              </a:spcAft>
              <a:buClr>
                <a:srgbClr val="292F6D"/>
              </a:buClr>
              <a:buSzPts val="2400"/>
              <a:buChar char="•"/>
            </a:pPr>
            <a:r>
              <a:rPr lang="en-US" sz="2400" dirty="0"/>
              <a:t>Goal:  Specialized net to catch small anchovy </a:t>
            </a:r>
            <a:endParaRPr dirty="0"/>
          </a:p>
          <a:p>
            <a:pPr marL="685783" lvl="1" indent="-228594" algn="l" rtl="0">
              <a:lnSpc>
                <a:spcPct val="90000"/>
              </a:lnSpc>
              <a:spcBef>
                <a:spcPts val="500"/>
              </a:spcBef>
              <a:spcAft>
                <a:spcPts val="0"/>
              </a:spcAft>
              <a:buClr>
                <a:srgbClr val="292F6D"/>
              </a:buClr>
              <a:buSzPts val="2400"/>
              <a:buChar char="•"/>
            </a:pPr>
            <a:r>
              <a:rPr lang="en-US" sz="2400" dirty="0"/>
              <a:t>Address SSC concerns – accounting for YOY anchovy </a:t>
            </a:r>
          </a:p>
          <a:p>
            <a:pPr marL="457189" lvl="1" indent="0" algn="l" rtl="0">
              <a:lnSpc>
                <a:spcPct val="90000"/>
              </a:lnSpc>
              <a:spcBef>
                <a:spcPts val="500"/>
              </a:spcBef>
              <a:spcAft>
                <a:spcPts val="0"/>
              </a:spcAft>
              <a:buClr>
                <a:srgbClr val="292F6D"/>
              </a:buClr>
              <a:buSzPts val="2400"/>
              <a:buNone/>
            </a:pPr>
            <a:r>
              <a:rPr lang="en-US" sz="2400" dirty="0"/>
              <a:t>   in aerial biomass estimates</a:t>
            </a:r>
            <a:endParaRPr dirty="0"/>
          </a:p>
          <a:p>
            <a:pPr marL="685783" lvl="1" indent="-76193" algn="l" rtl="0">
              <a:lnSpc>
                <a:spcPct val="90000"/>
              </a:lnSpc>
              <a:spcBef>
                <a:spcPts val="500"/>
              </a:spcBef>
              <a:spcAft>
                <a:spcPts val="0"/>
              </a:spcAft>
              <a:buClr>
                <a:srgbClr val="292F6D"/>
              </a:buClr>
              <a:buSzPts val="2400"/>
              <a:buNone/>
            </a:pPr>
            <a:endParaRPr sz="2400" dirty="0"/>
          </a:p>
          <a:p>
            <a:pPr marL="685783" lvl="1" indent="-76193" algn="l" rtl="0">
              <a:lnSpc>
                <a:spcPct val="90000"/>
              </a:lnSpc>
              <a:spcBef>
                <a:spcPts val="500"/>
              </a:spcBef>
              <a:spcAft>
                <a:spcPts val="0"/>
              </a:spcAft>
              <a:buClr>
                <a:srgbClr val="292F6D"/>
              </a:buClr>
              <a:buSzPts val="2400"/>
              <a:buNone/>
            </a:pPr>
            <a:endParaRPr sz="2400" dirty="0"/>
          </a:p>
          <a:p>
            <a:pPr marL="228594" lvl="0" indent="-50793" algn="l" rtl="0">
              <a:lnSpc>
                <a:spcPct val="90000"/>
              </a:lnSpc>
              <a:spcBef>
                <a:spcPts val="1000"/>
              </a:spcBef>
              <a:spcAft>
                <a:spcPts val="0"/>
              </a:spcAft>
              <a:buClr>
                <a:srgbClr val="292F6D"/>
              </a:buClr>
              <a:buSzPts val="2800"/>
              <a:buNone/>
            </a:pPr>
            <a:endParaRPr sz="2800" dirty="0"/>
          </a:p>
          <a:p>
            <a:pPr marL="457178" lvl="1" indent="0" algn="l" rtl="0">
              <a:lnSpc>
                <a:spcPct val="90000"/>
              </a:lnSpc>
              <a:spcBef>
                <a:spcPts val="500"/>
              </a:spcBef>
              <a:spcAft>
                <a:spcPts val="0"/>
              </a:spcAft>
              <a:buClr>
                <a:srgbClr val="292F6D"/>
              </a:buClr>
              <a:buSzPts val="2400"/>
              <a:buNone/>
            </a:pPr>
            <a:endParaRPr sz="2400" dirty="0"/>
          </a:p>
          <a:p>
            <a:pPr marL="457178" lvl="1" indent="0" algn="l" rtl="0">
              <a:lnSpc>
                <a:spcPct val="90000"/>
              </a:lnSpc>
              <a:spcBef>
                <a:spcPts val="500"/>
              </a:spcBef>
              <a:spcAft>
                <a:spcPts val="0"/>
              </a:spcAft>
              <a:buClr>
                <a:srgbClr val="292F6D"/>
              </a:buClr>
              <a:buSzPts val="2400"/>
              <a:buNone/>
            </a:pPr>
            <a:endParaRPr sz="2400" dirty="0"/>
          </a:p>
          <a:p>
            <a:pPr marL="685783" lvl="1" indent="-76193" algn="l" rtl="0">
              <a:lnSpc>
                <a:spcPct val="90000"/>
              </a:lnSpc>
              <a:spcBef>
                <a:spcPts val="500"/>
              </a:spcBef>
              <a:spcAft>
                <a:spcPts val="0"/>
              </a:spcAft>
              <a:buClr>
                <a:srgbClr val="292F6D"/>
              </a:buClr>
              <a:buSzPts val="2400"/>
              <a:buNone/>
            </a:pPr>
            <a:endParaRPr sz="2400" dirty="0"/>
          </a:p>
          <a:p>
            <a:pPr marL="228594" lvl="0" indent="0" algn="l" rtl="0">
              <a:lnSpc>
                <a:spcPct val="90000"/>
              </a:lnSpc>
              <a:spcBef>
                <a:spcPts val="1000"/>
              </a:spcBef>
              <a:spcAft>
                <a:spcPts val="0"/>
              </a:spcAft>
              <a:buClr>
                <a:srgbClr val="292F6D"/>
              </a:buClr>
              <a:buSzPts val="3600"/>
              <a:buNone/>
            </a:pPr>
            <a:endParaRPr dirty="0"/>
          </a:p>
        </p:txBody>
      </p:sp>
      <p:sp>
        <p:nvSpPr>
          <p:cNvPr id="309" name="Google Shape;309;p19"/>
          <p:cNvSpPr/>
          <p:nvPr/>
        </p:nvSpPr>
        <p:spPr>
          <a:xfrm>
            <a:off x="1676401" y="-618980"/>
            <a:ext cx="4592022" cy="1999966"/>
          </a:xfrm>
          <a:prstGeom prst="rect">
            <a:avLst/>
          </a:prstGeom>
          <a:noFill/>
          <a:ln>
            <a:noFill/>
          </a:ln>
        </p:spPr>
        <p:txBody>
          <a:bodyPr spcFirstLastPara="1" wrap="square" lIns="914100" tIns="914100" rIns="914100" bIns="914100" anchor="ctr" anchorCtr="0">
            <a:spAutoFit/>
          </a:bodyPr>
          <a:lstStyle/>
          <a:p>
            <a:pPr marL="0" marR="0" lvl="0" indent="0" algn="l" rtl="0">
              <a:spcBef>
                <a:spcPts val="0"/>
              </a:spcBef>
              <a:spcAft>
                <a:spcPts val="0"/>
              </a:spcAft>
              <a:buNone/>
            </a:pPr>
            <a:r>
              <a:rPr lang="en-US" sz="1000">
                <a:solidFill>
                  <a:srgbClr val="000000"/>
                </a:solidFill>
                <a:latin typeface="Quattrocento Sans"/>
                <a:ea typeface="Quattrocento Sans"/>
                <a:cs typeface="Quattrocento Sans"/>
                <a:sym typeface="Quattrocento Sans"/>
              </a:rPr>
              <a:t> reproducibility, quality control and sustainability</a:t>
            </a:r>
            <a:endParaRPr sz="1800">
              <a:solidFill>
                <a:schemeClr val="dk1"/>
              </a:solidFill>
              <a:latin typeface="Arial"/>
              <a:ea typeface="Arial"/>
              <a:cs typeface="Arial"/>
              <a:sym typeface="Arial"/>
            </a:endParaRPr>
          </a:p>
        </p:txBody>
      </p:sp>
      <p:pic>
        <p:nvPicPr>
          <p:cNvPr id="3" name="Picture 2">
            <a:extLst>
              <a:ext uri="{FF2B5EF4-FFF2-40B4-BE49-F238E27FC236}">
                <a16:creationId xmlns:a16="http://schemas.microsoft.com/office/drawing/2014/main" id="{FADDA9A1-DA1D-C946-B8F1-5D5F189C4E31}"/>
              </a:ext>
            </a:extLst>
          </p:cNvPr>
          <p:cNvPicPr>
            <a:picLocks noChangeAspect="1"/>
          </p:cNvPicPr>
          <p:nvPr/>
        </p:nvPicPr>
        <p:blipFill>
          <a:blip r:embed="rId5"/>
          <a:stretch>
            <a:fillRect/>
          </a:stretch>
        </p:blipFill>
        <p:spPr>
          <a:xfrm>
            <a:off x="7691638" y="1212847"/>
            <a:ext cx="4167388" cy="5556517"/>
          </a:xfrm>
          <a:prstGeom prst="rect">
            <a:avLst/>
          </a:prstGeom>
        </p:spPr>
      </p:pic>
      <p:pic>
        <p:nvPicPr>
          <p:cNvPr id="4" name="Audio 3">
            <a:hlinkClick r:id="" action="ppaction://media"/>
            <a:extLst>
              <a:ext uri="{FF2B5EF4-FFF2-40B4-BE49-F238E27FC236}">
                <a16:creationId xmlns:a16="http://schemas.microsoft.com/office/drawing/2014/main" id="{FCD3B63A-0233-884C-BB91-5726104F15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3766"/>
    </mc:Choice>
    <mc:Fallback>
      <p:transition spd="slow" advTm="53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9;p3">
            <a:extLst>
              <a:ext uri="{FF2B5EF4-FFF2-40B4-BE49-F238E27FC236}">
                <a16:creationId xmlns:a16="http://schemas.microsoft.com/office/drawing/2014/main" id="{66374BCA-F74B-437D-A7DF-30F7B82BA372}"/>
              </a:ext>
            </a:extLst>
          </p:cNvPr>
          <p:cNvSpPr txBox="1">
            <a:spLocks noGrp="1"/>
          </p:cNvSpPr>
          <p:nvPr>
            <p:ph type="title"/>
          </p:nvPr>
        </p:nvSpPr>
        <p:spPr>
          <a:xfrm>
            <a:off x="182097" y="302361"/>
            <a:ext cx="11798300" cy="685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600"/>
              <a:buFont typeface="Calibri"/>
              <a:buNone/>
            </a:pPr>
            <a:r>
              <a:rPr lang="en-US" sz="3600" b="1" dirty="0">
                <a:solidFill>
                  <a:schemeClr val="bg1"/>
                </a:solidFill>
                <a:latin typeface="Calibri"/>
                <a:ea typeface="Calibri"/>
                <a:cs typeface="Calibri"/>
                <a:sym typeface="Calibri"/>
              </a:rPr>
              <a:t> Outline of this Presentation</a:t>
            </a:r>
            <a:endParaRPr sz="3200" b="1" dirty="0">
              <a:solidFill>
                <a:schemeClr val="bg1"/>
              </a:solidFill>
              <a:latin typeface="Calibri"/>
              <a:ea typeface="Calibri"/>
              <a:cs typeface="Calibri"/>
              <a:sym typeface="Calibri"/>
            </a:endParaRPr>
          </a:p>
        </p:txBody>
      </p:sp>
      <p:sp>
        <p:nvSpPr>
          <p:cNvPr id="5" name="Text Placeholder 2">
            <a:extLst>
              <a:ext uri="{FF2B5EF4-FFF2-40B4-BE49-F238E27FC236}">
                <a16:creationId xmlns:a16="http://schemas.microsoft.com/office/drawing/2014/main" id="{82137018-6245-4EE6-9753-C5E968DA816F}"/>
              </a:ext>
            </a:extLst>
          </p:cNvPr>
          <p:cNvSpPr>
            <a:spLocks noGrp="1"/>
          </p:cNvSpPr>
          <p:nvPr>
            <p:ph type="body" idx="1"/>
          </p:nvPr>
        </p:nvSpPr>
        <p:spPr>
          <a:xfrm>
            <a:off x="96524" y="1371600"/>
            <a:ext cx="9942286" cy="4852219"/>
          </a:xfrm>
        </p:spPr>
        <p:txBody>
          <a:bodyPr>
            <a:normAutofit fontScale="85000" lnSpcReduction="20000"/>
          </a:bodyPr>
          <a:lstStyle/>
          <a:p>
            <a:r>
              <a:rPr lang="en-US" dirty="0"/>
              <a:t>Background</a:t>
            </a:r>
          </a:p>
          <a:p>
            <a:pPr lvl="1"/>
            <a:r>
              <a:rPr lang="en-US" dirty="0"/>
              <a:t>Wetfish Industry</a:t>
            </a:r>
          </a:p>
          <a:p>
            <a:pPr lvl="1"/>
            <a:r>
              <a:rPr lang="en-US" dirty="0"/>
              <a:t>CPS Fishery Management</a:t>
            </a:r>
          </a:p>
          <a:p>
            <a:r>
              <a:rPr lang="en-US" dirty="0"/>
              <a:t>Aerial Survey</a:t>
            </a:r>
          </a:p>
          <a:p>
            <a:pPr lvl="1"/>
            <a:r>
              <a:rPr lang="en-US" dirty="0"/>
              <a:t>Origins</a:t>
            </a:r>
          </a:p>
          <a:p>
            <a:pPr lvl="1"/>
            <a:r>
              <a:rPr lang="en-US" dirty="0"/>
              <a:t>Research Goals &amp;  Methods</a:t>
            </a:r>
          </a:p>
          <a:p>
            <a:pPr lvl="2"/>
            <a:r>
              <a:rPr lang="en-US" dirty="0"/>
              <a:t>Validation of aerial estimates</a:t>
            </a:r>
          </a:p>
          <a:p>
            <a:pPr lvl="2"/>
            <a:r>
              <a:rPr lang="en-US" dirty="0"/>
              <a:t>Spatial replication</a:t>
            </a:r>
          </a:p>
          <a:p>
            <a:pPr lvl="1"/>
            <a:r>
              <a:rPr lang="en-US" dirty="0"/>
              <a:t>Coastal Surveys</a:t>
            </a:r>
          </a:p>
          <a:p>
            <a:r>
              <a:rPr lang="en-US" dirty="0"/>
              <a:t>Results</a:t>
            </a:r>
          </a:p>
          <a:p>
            <a:r>
              <a:rPr lang="en-US" dirty="0"/>
              <a:t>Future plans</a:t>
            </a:r>
          </a:p>
          <a:p>
            <a:r>
              <a:rPr lang="en-US" dirty="0"/>
              <a:t>Benefits of Collaboration</a:t>
            </a:r>
          </a:p>
          <a:p>
            <a:pPr marL="0" indent="0">
              <a:buNone/>
            </a:pPr>
            <a:endParaRPr lang="en-US" dirty="0"/>
          </a:p>
          <a:p>
            <a:endParaRPr lang="en-US" dirty="0"/>
          </a:p>
          <a:p>
            <a:pPr marL="465138" lvl="1" indent="-176213"/>
            <a:endParaRPr lang="en-US" dirty="0"/>
          </a:p>
        </p:txBody>
      </p:sp>
      <p:pic>
        <p:nvPicPr>
          <p:cNvPr id="3" name="Picture 2">
            <a:extLst>
              <a:ext uri="{FF2B5EF4-FFF2-40B4-BE49-F238E27FC236}">
                <a16:creationId xmlns:a16="http://schemas.microsoft.com/office/drawing/2014/main" id="{0BE14A05-88E0-DE4A-B6FA-07183868E692}"/>
              </a:ext>
            </a:extLst>
          </p:cNvPr>
          <p:cNvPicPr>
            <a:picLocks noChangeAspect="1"/>
          </p:cNvPicPr>
          <p:nvPr/>
        </p:nvPicPr>
        <p:blipFill>
          <a:blip r:embed="rId5"/>
          <a:stretch>
            <a:fillRect/>
          </a:stretch>
        </p:blipFill>
        <p:spPr>
          <a:xfrm>
            <a:off x="5668497" y="1201994"/>
            <a:ext cx="6311900" cy="5486400"/>
          </a:xfrm>
          <a:prstGeom prst="rect">
            <a:avLst/>
          </a:prstGeom>
        </p:spPr>
      </p:pic>
      <p:pic>
        <p:nvPicPr>
          <p:cNvPr id="6" name="Audio 5">
            <a:hlinkClick r:id="" action="ppaction://media"/>
            <a:extLst>
              <a:ext uri="{FF2B5EF4-FFF2-40B4-BE49-F238E27FC236}">
                <a16:creationId xmlns:a16="http://schemas.microsoft.com/office/drawing/2014/main" id="{D06E1BD4-229B-9346-99FE-47191067E0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36911870"/>
      </p:ext>
    </p:extLst>
  </p:cSld>
  <p:clrMapOvr>
    <a:masterClrMapping/>
  </p:clrMapOvr>
  <mc:AlternateContent xmlns:mc="http://schemas.openxmlformats.org/markup-compatibility/2006">
    <mc:Choice xmlns:p14="http://schemas.microsoft.com/office/powerpoint/2010/main" Requires="p14">
      <p:transition spd="slow" p14:dur="2000" advTm="22495"/>
    </mc:Choice>
    <mc:Fallback>
      <p:transition spd="slow" advTm="22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8;p25">
            <a:extLst>
              <a:ext uri="{FF2B5EF4-FFF2-40B4-BE49-F238E27FC236}">
                <a16:creationId xmlns:a16="http://schemas.microsoft.com/office/drawing/2014/main" id="{003C99C5-5269-42C7-A8AC-569FB0272209}"/>
              </a:ext>
            </a:extLst>
          </p:cNvPr>
          <p:cNvSpPr txBox="1">
            <a:spLocks noGrp="1"/>
          </p:cNvSpPr>
          <p:nvPr>
            <p:ph type="title"/>
          </p:nvPr>
        </p:nvSpPr>
        <p:spPr>
          <a:xfrm>
            <a:off x="609600" y="296863"/>
            <a:ext cx="10972800" cy="685800"/>
          </a:xfrm>
          <a:prstGeom prst="rect">
            <a:avLst/>
          </a:prstGeom>
          <a:noFill/>
          <a:ln>
            <a:noFill/>
          </a:ln>
        </p:spPr>
        <p:txBody>
          <a:bodyPr spcFirstLastPara="1" wrap="square" lIns="91425" tIns="45700" rIns="91425" bIns="45700" anchor="ctr" anchorCtr="0">
            <a:normAutofit/>
          </a:bodyPr>
          <a:lstStyle/>
          <a:p>
            <a:pPr algn="ctr">
              <a:buClr>
                <a:schemeClr val="dk2"/>
              </a:buClr>
              <a:buSzPts val="3600"/>
            </a:pPr>
            <a:r>
              <a:rPr lang="en-US" sz="3600" b="1" dirty="0">
                <a:solidFill>
                  <a:schemeClr val="bg1"/>
                </a:solidFill>
              </a:rPr>
              <a:t>On a perfect day</a:t>
            </a:r>
            <a:r>
              <a:rPr lang="en-US" sz="3600" dirty="0">
                <a:solidFill>
                  <a:schemeClr val="bg1"/>
                </a:solidFill>
              </a:rPr>
              <a:t>…</a:t>
            </a:r>
            <a:endParaRPr dirty="0">
              <a:solidFill>
                <a:schemeClr val="bg1"/>
              </a:solidFill>
            </a:endParaRPr>
          </a:p>
        </p:txBody>
      </p:sp>
      <p:sp>
        <p:nvSpPr>
          <p:cNvPr id="6" name="Text Placeholder 5">
            <a:extLst>
              <a:ext uri="{FF2B5EF4-FFF2-40B4-BE49-F238E27FC236}">
                <a16:creationId xmlns:a16="http://schemas.microsoft.com/office/drawing/2014/main" id="{F77A5E1B-4822-7746-986A-83D592D05875}"/>
              </a:ext>
            </a:extLst>
          </p:cNvPr>
          <p:cNvSpPr>
            <a:spLocks noGrp="1"/>
          </p:cNvSpPr>
          <p:nvPr>
            <p:ph type="body" idx="1"/>
          </p:nvPr>
        </p:nvSpPr>
        <p:spPr>
          <a:xfrm>
            <a:off x="508000" y="1143005"/>
            <a:ext cx="6636719" cy="4525963"/>
          </a:xfrm>
        </p:spPr>
        <p:txBody>
          <a:bodyPr>
            <a:normAutofit/>
          </a:bodyPr>
          <a:lstStyle/>
          <a:p>
            <a:endParaRPr lang="en-US" sz="3200" dirty="0"/>
          </a:p>
          <a:p>
            <a:r>
              <a:rPr lang="en-US" sz="3200" dirty="0"/>
              <a:t>4,000 tons of estimated</a:t>
            </a:r>
            <a:br>
              <a:rPr lang="en-US" sz="3200" dirty="0"/>
            </a:br>
            <a:r>
              <a:rPr lang="en-US" sz="3200" dirty="0"/>
              <a:t>13,000+ tons sardines </a:t>
            </a:r>
          </a:p>
          <a:p>
            <a:pPr marL="0" indent="0">
              <a:buNone/>
            </a:pPr>
            <a:r>
              <a:rPr lang="en-US" sz="3200" dirty="0"/>
              <a:t>     observed near Big Sur ~ </a:t>
            </a:r>
            <a:br>
              <a:rPr lang="en-US" sz="3200" dirty="0"/>
            </a:br>
            <a:r>
              <a:rPr lang="en-US" sz="3200" dirty="0"/>
              <a:t>     Oct. 2018</a:t>
            </a:r>
          </a:p>
        </p:txBody>
      </p:sp>
      <p:sp>
        <p:nvSpPr>
          <p:cNvPr id="8" name="Google Shape;333;p22">
            <a:extLst>
              <a:ext uri="{FF2B5EF4-FFF2-40B4-BE49-F238E27FC236}">
                <a16:creationId xmlns:a16="http://schemas.microsoft.com/office/drawing/2014/main" id="{05BF089C-F846-9640-844C-8A317A41128C}"/>
              </a:ext>
            </a:extLst>
          </p:cNvPr>
          <p:cNvSpPr txBox="1">
            <a:spLocks/>
          </p:cNvSpPr>
          <p:nvPr/>
        </p:nvSpPr>
        <p:spPr>
          <a:xfrm>
            <a:off x="646232" y="4074289"/>
            <a:ext cx="4446629" cy="144193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57200" algn="l" rtl="0">
              <a:lnSpc>
                <a:spcPct val="90000"/>
              </a:lnSpc>
              <a:spcBef>
                <a:spcPts val="1000"/>
              </a:spcBef>
              <a:spcAft>
                <a:spcPts val="0"/>
              </a:spcAft>
              <a:buClr>
                <a:srgbClr val="292F6D"/>
              </a:buClr>
              <a:buSzPts val="3600"/>
              <a:buFont typeface="Arial"/>
              <a:buChar char="•"/>
              <a:defRPr sz="3600" b="0" i="0" u="none" strike="noStrike" cap="none">
                <a:solidFill>
                  <a:srgbClr val="292F6D"/>
                </a:solidFill>
                <a:latin typeface="Calibri"/>
                <a:ea typeface="Calibri"/>
                <a:cs typeface="Calibri"/>
                <a:sym typeface="Calibri"/>
              </a:defRPr>
            </a:lvl1pPr>
            <a:lvl2pPr marL="914400" marR="0" lvl="1" indent="-431800" algn="l" rtl="0">
              <a:lnSpc>
                <a:spcPct val="90000"/>
              </a:lnSpc>
              <a:spcBef>
                <a:spcPts val="500"/>
              </a:spcBef>
              <a:spcAft>
                <a:spcPts val="0"/>
              </a:spcAft>
              <a:buClr>
                <a:srgbClr val="292F6D"/>
              </a:buClr>
              <a:buSzPts val="3200"/>
              <a:buFont typeface="Arial"/>
              <a:buChar char="•"/>
              <a:defRPr sz="3200" b="0" i="0" u="none" strike="noStrike" cap="none">
                <a:solidFill>
                  <a:srgbClr val="292F6D"/>
                </a:solidFill>
                <a:latin typeface="Calibri"/>
                <a:ea typeface="Calibri"/>
                <a:cs typeface="Calibri"/>
                <a:sym typeface="Calibri"/>
              </a:defRPr>
            </a:lvl2pPr>
            <a:lvl3pPr marL="1371600" marR="0" lvl="2" indent="-406400" algn="l" rtl="0">
              <a:lnSpc>
                <a:spcPct val="90000"/>
              </a:lnSpc>
              <a:spcBef>
                <a:spcPts val="500"/>
              </a:spcBef>
              <a:spcAft>
                <a:spcPts val="0"/>
              </a:spcAft>
              <a:buClr>
                <a:srgbClr val="292F6D"/>
              </a:buClr>
              <a:buSzPts val="2800"/>
              <a:buFont typeface="Arial"/>
              <a:buChar char="•"/>
              <a:defRPr sz="2800" b="0" i="0" u="none" strike="noStrike" cap="none">
                <a:solidFill>
                  <a:srgbClr val="292F6D"/>
                </a:solidFill>
                <a:latin typeface="Calibri"/>
                <a:ea typeface="Calibri"/>
                <a:cs typeface="Calibri"/>
                <a:sym typeface="Calibri"/>
              </a:defRPr>
            </a:lvl3pPr>
            <a:lvl4pPr marL="1828800" marR="0" lvl="3" indent="-381000" algn="l" rtl="0">
              <a:lnSpc>
                <a:spcPct val="90000"/>
              </a:lnSpc>
              <a:spcBef>
                <a:spcPts val="500"/>
              </a:spcBef>
              <a:spcAft>
                <a:spcPts val="0"/>
              </a:spcAft>
              <a:buClr>
                <a:srgbClr val="292F6D"/>
              </a:buClr>
              <a:buSzPts val="2400"/>
              <a:buFont typeface="Arial"/>
              <a:buChar char="•"/>
              <a:defRPr sz="2400" b="0" i="0" u="none" strike="noStrike" cap="none">
                <a:solidFill>
                  <a:srgbClr val="292F6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292F6D"/>
              </a:buClr>
              <a:buSzPts val="1800"/>
              <a:buFont typeface="Arial"/>
              <a:buChar char="•"/>
              <a:defRPr sz="1800" b="0" i="0" u="none" strike="noStrike" cap="none">
                <a:solidFill>
                  <a:srgbClr val="292F6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594" indent="-228594">
              <a:spcBef>
                <a:spcPts val="0"/>
              </a:spcBef>
              <a:buClr>
                <a:schemeClr val="dk1"/>
              </a:buClr>
              <a:buSzPct val="100000"/>
            </a:pPr>
            <a:r>
              <a:rPr lang="en-US" sz="3200" dirty="0"/>
              <a:t>47% of estimated coastwide biomass of 27,547 mt</a:t>
            </a:r>
            <a:br>
              <a:rPr lang="en-US" sz="3200" dirty="0"/>
            </a:br>
            <a:endParaRPr lang="en-US" sz="3200" dirty="0"/>
          </a:p>
        </p:txBody>
      </p:sp>
      <p:pic>
        <p:nvPicPr>
          <p:cNvPr id="9" name="Google Shape;334;p22">
            <a:extLst>
              <a:ext uri="{FF2B5EF4-FFF2-40B4-BE49-F238E27FC236}">
                <a16:creationId xmlns:a16="http://schemas.microsoft.com/office/drawing/2014/main" id="{7002F3B3-B4D3-A542-9757-1405277E92BA}"/>
              </a:ext>
            </a:extLst>
          </p:cNvPr>
          <p:cNvPicPr preferRelativeResize="0"/>
          <p:nvPr/>
        </p:nvPicPr>
        <p:blipFill rotWithShape="1">
          <a:blip r:embed="rId5">
            <a:alphaModFix/>
          </a:blip>
          <a:srcRect/>
          <a:stretch/>
        </p:blipFill>
        <p:spPr>
          <a:xfrm>
            <a:off x="7299703" y="987744"/>
            <a:ext cx="4335102" cy="5723022"/>
          </a:xfrm>
          <a:prstGeom prst="rect">
            <a:avLst/>
          </a:prstGeom>
          <a:noFill/>
          <a:ln>
            <a:noFill/>
          </a:ln>
        </p:spPr>
      </p:pic>
      <p:pic>
        <p:nvPicPr>
          <p:cNvPr id="10" name="Audio 9">
            <a:hlinkClick r:id="" action="ppaction://media"/>
            <a:extLst>
              <a:ext uri="{FF2B5EF4-FFF2-40B4-BE49-F238E27FC236}">
                <a16:creationId xmlns:a16="http://schemas.microsoft.com/office/drawing/2014/main" id="{7B2C5917-240F-784D-8062-F956610D8E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00362156"/>
      </p:ext>
    </p:extLst>
  </p:cSld>
  <p:clrMapOvr>
    <a:masterClrMapping/>
  </p:clrMapOvr>
  <mc:AlternateContent xmlns:mc="http://schemas.openxmlformats.org/markup-compatibility/2006">
    <mc:Choice xmlns:p14="http://schemas.microsoft.com/office/powerpoint/2010/main" Requires="p14">
      <p:transition spd="slow" p14:dur="2000" advTm="20067"/>
    </mc:Choice>
    <mc:Fallback>
      <p:transition spd="slow" advTm="20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8;p25">
            <a:extLst>
              <a:ext uri="{FF2B5EF4-FFF2-40B4-BE49-F238E27FC236}">
                <a16:creationId xmlns:a16="http://schemas.microsoft.com/office/drawing/2014/main" id="{003C99C5-5269-42C7-A8AC-569FB0272209}"/>
              </a:ext>
            </a:extLst>
          </p:cNvPr>
          <p:cNvSpPr txBox="1">
            <a:spLocks noGrp="1"/>
          </p:cNvSpPr>
          <p:nvPr>
            <p:ph type="title"/>
          </p:nvPr>
        </p:nvSpPr>
        <p:spPr>
          <a:xfrm>
            <a:off x="609600" y="296863"/>
            <a:ext cx="10972800" cy="685800"/>
          </a:xfrm>
          <a:prstGeom prst="rect">
            <a:avLst/>
          </a:prstGeom>
          <a:noFill/>
          <a:ln>
            <a:noFill/>
          </a:ln>
        </p:spPr>
        <p:txBody>
          <a:bodyPr spcFirstLastPara="1" wrap="square" lIns="91425" tIns="45700" rIns="91425" bIns="45700" anchor="ctr" anchorCtr="0">
            <a:normAutofit fontScale="90000"/>
          </a:bodyPr>
          <a:lstStyle/>
          <a:p>
            <a:pPr algn="ctr">
              <a:buClr>
                <a:schemeClr val="dk2"/>
              </a:buClr>
              <a:buSzPts val="3600"/>
            </a:pPr>
            <a:br>
              <a:rPr lang="en-US" b="1" dirty="0">
                <a:solidFill>
                  <a:schemeClr val="bg1"/>
                </a:solidFill>
              </a:rPr>
            </a:br>
            <a:r>
              <a:rPr lang="en-US" b="1" dirty="0">
                <a:solidFill>
                  <a:schemeClr val="bg1"/>
                </a:solidFill>
              </a:rPr>
              <a:t>… on a perfect day ~ another example</a:t>
            </a:r>
            <a:br>
              <a:rPr lang="en-US" dirty="0">
                <a:solidFill>
                  <a:schemeClr val="dk1"/>
                </a:solidFill>
              </a:rPr>
            </a:br>
            <a:endParaRPr dirty="0">
              <a:solidFill>
                <a:schemeClr val="bg1"/>
              </a:solidFill>
            </a:endParaRPr>
          </a:p>
        </p:txBody>
      </p:sp>
      <p:sp>
        <p:nvSpPr>
          <p:cNvPr id="3" name="Text Placeholder 2">
            <a:extLst>
              <a:ext uri="{FF2B5EF4-FFF2-40B4-BE49-F238E27FC236}">
                <a16:creationId xmlns:a16="http://schemas.microsoft.com/office/drawing/2014/main" id="{FEA52B67-F6D6-E746-9D4D-A155B7C4FA17}"/>
              </a:ext>
            </a:extLst>
          </p:cNvPr>
          <p:cNvSpPr>
            <a:spLocks noGrp="1"/>
          </p:cNvSpPr>
          <p:nvPr>
            <p:ph type="body" idx="1"/>
          </p:nvPr>
        </p:nvSpPr>
        <p:spPr>
          <a:xfrm>
            <a:off x="260027" y="2413866"/>
            <a:ext cx="3839337" cy="1383219"/>
          </a:xfrm>
        </p:spPr>
        <p:txBody>
          <a:bodyPr>
            <a:normAutofit/>
          </a:bodyPr>
          <a:lstStyle/>
          <a:p>
            <a:pPr marL="0" indent="0">
              <a:buNone/>
            </a:pPr>
            <a:r>
              <a:rPr lang="en-US" sz="3200" dirty="0"/>
              <a:t>58 metric ton sardine</a:t>
            </a:r>
            <a:br>
              <a:rPr lang="en-US" sz="3200" dirty="0"/>
            </a:br>
            <a:r>
              <a:rPr lang="en-US" sz="3200" dirty="0"/>
              <a:t>Point Set –4/1/19</a:t>
            </a:r>
          </a:p>
        </p:txBody>
      </p:sp>
      <p:pic>
        <p:nvPicPr>
          <p:cNvPr id="7" name="Google Shape;342;p23" descr="CapeBlanco 70 ton set.jpg">
            <a:extLst>
              <a:ext uri="{FF2B5EF4-FFF2-40B4-BE49-F238E27FC236}">
                <a16:creationId xmlns:a16="http://schemas.microsoft.com/office/drawing/2014/main" id="{E402312C-5A93-1A4E-B662-B600B4D66A24}"/>
              </a:ext>
            </a:extLst>
          </p:cNvPr>
          <p:cNvPicPr preferRelativeResize="0">
            <a:picLocks/>
          </p:cNvPicPr>
          <p:nvPr/>
        </p:nvPicPr>
        <p:blipFill rotWithShape="1">
          <a:blip r:embed="rId5" cstate="hqprint">
            <a:alphaModFix/>
            <a:extLst>
              <a:ext uri="{28A0092B-C50C-407E-A947-70E740481C1C}">
                <a14:useLocalDpi xmlns:a14="http://schemas.microsoft.com/office/drawing/2010/main"/>
              </a:ext>
            </a:extLst>
          </a:blip>
          <a:srcRect/>
          <a:stretch/>
        </p:blipFill>
        <p:spPr>
          <a:xfrm>
            <a:off x="4065284" y="1255364"/>
            <a:ext cx="7759336" cy="4548998"/>
          </a:xfrm>
          <a:prstGeom prst="rect">
            <a:avLst/>
          </a:prstGeom>
          <a:noFill/>
          <a:ln>
            <a:noFill/>
          </a:ln>
        </p:spPr>
      </p:pic>
      <p:sp>
        <p:nvSpPr>
          <p:cNvPr id="8" name="Google Shape;343;p23">
            <a:extLst>
              <a:ext uri="{FF2B5EF4-FFF2-40B4-BE49-F238E27FC236}">
                <a16:creationId xmlns:a16="http://schemas.microsoft.com/office/drawing/2014/main" id="{4C6830BF-05ED-5F46-BDD5-076719CF9827}"/>
              </a:ext>
            </a:extLst>
          </p:cNvPr>
          <p:cNvSpPr txBox="1"/>
          <p:nvPr/>
        </p:nvSpPr>
        <p:spPr>
          <a:xfrm>
            <a:off x="3932307" y="5853758"/>
            <a:ext cx="8593401"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chemeClr val="dk1"/>
                </a:solidFill>
                <a:latin typeface="Calibri"/>
                <a:ea typeface="Calibri"/>
                <a:cs typeface="Calibri"/>
                <a:sym typeface="Calibri"/>
              </a:rPr>
              <a:t>“</a:t>
            </a:r>
            <a:r>
              <a:rPr lang="en-US" sz="2400" dirty="0">
                <a:solidFill>
                  <a:schemeClr val="dk1"/>
                </a:solidFill>
                <a:latin typeface="Calibri"/>
                <a:ea typeface="Calibri"/>
                <a:cs typeface="Calibri"/>
                <a:sym typeface="Calibri"/>
              </a:rPr>
              <a:t>Tremendous amount of fish – too many schools to count” </a:t>
            </a:r>
          </a:p>
          <a:p>
            <a:pPr marL="0" marR="0" lvl="0" indent="0" algn="l" rtl="0">
              <a:spcBef>
                <a:spcPts val="0"/>
              </a:spcBef>
              <a:spcAft>
                <a:spcPts val="0"/>
              </a:spcAft>
              <a:buNone/>
            </a:pPr>
            <a:r>
              <a:rPr lang="en-US" sz="2400" dirty="0">
                <a:solidFill>
                  <a:schemeClr val="dk1"/>
                </a:solidFill>
                <a:latin typeface="Calibri"/>
                <a:ea typeface="Calibri"/>
                <a:cs typeface="Calibri"/>
                <a:sym typeface="Calibri"/>
              </a:rPr>
              <a:t>~ </a:t>
            </a:r>
            <a:r>
              <a:rPr lang="en-US" sz="2200" dirty="0">
                <a:solidFill>
                  <a:schemeClr val="dk1"/>
                </a:solidFill>
                <a:latin typeface="Calibri"/>
                <a:ea typeface="Calibri"/>
                <a:cs typeface="Calibri"/>
                <a:sym typeface="Calibri"/>
              </a:rPr>
              <a:t>Corbin Hanson</a:t>
            </a:r>
            <a:endParaRPr sz="2200" dirty="0"/>
          </a:p>
        </p:txBody>
      </p:sp>
      <p:pic>
        <p:nvPicPr>
          <p:cNvPr id="9" name="Audio 8">
            <a:hlinkClick r:id="" action="ppaction://media"/>
            <a:extLst>
              <a:ext uri="{FF2B5EF4-FFF2-40B4-BE49-F238E27FC236}">
                <a16:creationId xmlns:a16="http://schemas.microsoft.com/office/drawing/2014/main" id="{F7708B1B-2E42-2C47-8A7A-89AAA86260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16101340"/>
      </p:ext>
    </p:extLst>
  </p:cSld>
  <p:clrMapOvr>
    <a:masterClrMapping/>
  </p:clrMapOvr>
  <mc:AlternateContent xmlns:mc="http://schemas.openxmlformats.org/markup-compatibility/2006">
    <mc:Choice xmlns:p14="http://schemas.microsoft.com/office/powerpoint/2010/main" Requires="p14">
      <p:transition spd="slow" p14:dur="2000" advTm="11073"/>
    </mc:Choice>
    <mc:Fallback>
      <p:transition spd="slow" advTm="11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58;p25">
            <a:extLst>
              <a:ext uri="{FF2B5EF4-FFF2-40B4-BE49-F238E27FC236}">
                <a16:creationId xmlns:a16="http://schemas.microsoft.com/office/drawing/2014/main" id="{003C99C5-5269-42C7-A8AC-569FB0272209}"/>
              </a:ext>
            </a:extLst>
          </p:cNvPr>
          <p:cNvSpPr txBox="1">
            <a:spLocks noGrp="1"/>
          </p:cNvSpPr>
          <p:nvPr>
            <p:ph type="title"/>
          </p:nvPr>
        </p:nvSpPr>
        <p:spPr>
          <a:xfrm>
            <a:off x="609600" y="296863"/>
            <a:ext cx="10972800" cy="685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600"/>
              <a:buFont typeface="Calibri"/>
              <a:buNone/>
            </a:pPr>
            <a:r>
              <a:rPr lang="en-US" sz="3600" b="1" dirty="0">
                <a:solidFill>
                  <a:schemeClr val="bg1"/>
                </a:solidFill>
                <a:latin typeface="Calibri"/>
                <a:ea typeface="Calibri"/>
                <a:cs typeface="Calibri"/>
                <a:sym typeface="Calibri"/>
              </a:rPr>
              <a:t>Acknowledgements</a:t>
            </a:r>
            <a:endParaRPr dirty="0">
              <a:solidFill>
                <a:schemeClr val="bg1"/>
              </a:solidFill>
            </a:endParaRPr>
          </a:p>
        </p:txBody>
      </p:sp>
      <p:sp>
        <p:nvSpPr>
          <p:cNvPr id="5" name="Google Shape;359;p25">
            <a:extLst>
              <a:ext uri="{FF2B5EF4-FFF2-40B4-BE49-F238E27FC236}">
                <a16:creationId xmlns:a16="http://schemas.microsoft.com/office/drawing/2014/main" id="{07822B7E-EF00-4C5E-8A11-ED0AF504FFF9}"/>
              </a:ext>
            </a:extLst>
          </p:cNvPr>
          <p:cNvSpPr txBox="1">
            <a:spLocks noGrp="1"/>
          </p:cNvSpPr>
          <p:nvPr>
            <p:ph type="body" idx="1"/>
          </p:nvPr>
        </p:nvSpPr>
        <p:spPr>
          <a:xfrm>
            <a:off x="508000" y="1143000"/>
            <a:ext cx="10972800" cy="5418137"/>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Spotter Pilots – Devin Reed, Andrew White</a:t>
            </a:r>
            <a:endParaRPr dirty="0"/>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CWPA Vessel Captains – Corbin Hanson, Nick Jurlin, Jamie Ashley, Pete Ciaramitaro, Anthony Russo, Andy Russo, Neil Guglielmo </a:t>
            </a:r>
            <a:endParaRPr sz="24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CWPA Processors - Vince Torre, Dominic Augello, Lillo Augello, Anthony Tringali, Pete Guglielmo</a:t>
            </a:r>
            <a:endParaRPr sz="24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CDFW Warden Pilots – Mike Breiling, Mike Greenhill, Gary Schales, Kevin Kintz, Tom Evans</a:t>
            </a:r>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CDFW Staff – Dianna Porzio, Trung Nguyen, Katherine Grady, Chelsea Protasio, Erica Mills, Dana Myers, Briana Brady, John Budrick, Michelle Horeczko, John Ugoretz</a:t>
            </a:r>
            <a:endParaRPr sz="24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SWFSC – Kevin Hill, David Demer, Juan Zwolinski</a:t>
            </a:r>
            <a:endParaRPr sz="2400" dirty="0">
              <a:solidFill>
                <a:schemeClr val="dk1"/>
              </a:solidFill>
              <a:latin typeface="Calibri"/>
              <a:ea typeface="Calibri"/>
              <a:cs typeface="Calibri"/>
              <a:sym typeface="Calibri"/>
            </a:endParaRPr>
          </a:p>
          <a:p>
            <a:pPr marL="228600" marR="0" lvl="0" indent="-228600" algn="l" rtl="0">
              <a:lnSpc>
                <a:spcPct val="90000"/>
              </a:lnSpc>
              <a:spcBef>
                <a:spcPts val="10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SSC – Andre Punt, John </a:t>
            </a:r>
            <a:r>
              <a:rPr lang="en-US" sz="2400" dirty="0" err="1">
                <a:solidFill>
                  <a:schemeClr val="dk1"/>
                </a:solidFill>
                <a:latin typeface="Calibri"/>
                <a:ea typeface="Calibri"/>
                <a:cs typeface="Calibri"/>
                <a:sym typeface="Calibri"/>
              </a:rPr>
              <a:t>Budrick</a:t>
            </a:r>
            <a:endParaRPr dirty="0"/>
          </a:p>
        </p:txBody>
      </p:sp>
      <p:pic>
        <p:nvPicPr>
          <p:cNvPr id="2" name="Audio 1">
            <a:hlinkClick r:id="" action="ppaction://media"/>
            <a:extLst>
              <a:ext uri="{FF2B5EF4-FFF2-40B4-BE49-F238E27FC236}">
                <a16:creationId xmlns:a16="http://schemas.microsoft.com/office/drawing/2014/main" id="{5140951B-483B-7548-B25E-D06D3D9153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01316632"/>
      </p:ext>
    </p:extLst>
  </p:cSld>
  <p:clrMapOvr>
    <a:masterClrMapping/>
  </p:clrMapOvr>
  <mc:AlternateContent xmlns:mc="http://schemas.openxmlformats.org/markup-compatibility/2006">
    <mc:Choice xmlns:p14="http://schemas.microsoft.com/office/powerpoint/2010/main" Requires="p14">
      <p:transition spd="slow" p14:dur="2000" advTm="14304"/>
    </mc:Choice>
    <mc:Fallback>
      <p:transition spd="slow" advTm="14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7"/>
          <p:cNvSpPr txBox="1">
            <a:spLocks noGrp="1"/>
          </p:cNvSpPr>
          <p:nvPr>
            <p:ph type="title"/>
          </p:nvPr>
        </p:nvSpPr>
        <p:spPr>
          <a:xfrm>
            <a:off x="3009900" y="703785"/>
            <a:ext cx="6172200" cy="5000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2"/>
              </a:buClr>
              <a:buSzPct val="100000"/>
              <a:buFont typeface="Calibri"/>
              <a:buNone/>
            </a:pPr>
            <a:r>
              <a:rPr lang="en-US" sz="4000" b="1" dirty="0">
                <a:solidFill>
                  <a:schemeClr val="dk2"/>
                </a:solidFill>
                <a:latin typeface="Calibri"/>
                <a:ea typeface="Calibri"/>
                <a:cs typeface="Calibri"/>
                <a:sym typeface="Calibri"/>
              </a:rPr>
              <a:t>Questions</a:t>
            </a:r>
            <a:r>
              <a:rPr lang="en-US" sz="3375" dirty="0"/>
              <a:t>?</a:t>
            </a:r>
            <a:endParaRPr dirty="0"/>
          </a:p>
        </p:txBody>
      </p:sp>
      <p:pic>
        <p:nvPicPr>
          <p:cNvPr id="377" name="Google Shape;377;p27" descr="bright-ideas.jpg"/>
          <p:cNvPicPr preferRelativeResize="0"/>
          <p:nvPr/>
        </p:nvPicPr>
        <p:blipFill rotWithShape="1">
          <a:blip r:embed="rId5">
            <a:alphaModFix/>
          </a:blip>
          <a:srcRect/>
          <a:stretch/>
        </p:blipFill>
        <p:spPr>
          <a:xfrm>
            <a:off x="2271253" y="1618950"/>
            <a:ext cx="7152966" cy="4137715"/>
          </a:xfrm>
          <a:prstGeom prst="rect">
            <a:avLst/>
          </a:prstGeom>
          <a:noFill/>
          <a:ln>
            <a:noFill/>
          </a:ln>
        </p:spPr>
      </p:pic>
      <p:pic>
        <p:nvPicPr>
          <p:cNvPr id="4" name="Audio 3">
            <a:hlinkClick r:id="" action="ppaction://media"/>
            <a:extLst>
              <a:ext uri="{FF2B5EF4-FFF2-40B4-BE49-F238E27FC236}">
                <a16:creationId xmlns:a16="http://schemas.microsoft.com/office/drawing/2014/main" id="{ADB9C78C-AECE-6F4F-9A51-3A4719462A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92"/>
    </mc:Choice>
    <mc:Fallback>
      <p:transition spd="slow" advTm="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2;p2">
            <a:extLst>
              <a:ext uri="{FF2B5EF4-FFF2-40B4-BE49-F238E27FC236}">
                <a16:creationId xmlns:a16="http://schemas.microsoft.com/office/drawing/2014/main" id="{206017EF-620B-4B08-9B0B-772D8825B6FC}"/>
              </a:ext>
            </a:extLst>
          </p:cNvPr>
          <p:cNvSpPr txBox="1">
            <a:spLocks noGrp="1"/>
          </p:cNvSpPr>
          <p:nvPr>
            <p:ph type="title"/>
          </p:nvPr>
        </p:nvSpPr>
        <p:spPr>
          <a:xfrm>
            <a:off x="609600" y="296863"/>
            <a:ext cx="10972800" cy="685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600"/>
              <a:buFont typeface="Calibri"/>
              <a:buNone/>
            </a:pPr>
            <a:r>
              <a:rPr lang="en-US" sz="3600" b="1" dirty="0">
                <a:solidFill>
                  <a:schemeClr val="bg1"/>
                </a:solidFill>
                <a:latin typeface="Calibri"/>
                <a:ea typeface="Calibri"/>
                <a:cs typeface="Calibri"/>
                <a:sym typeface="Calibri"/>
              </a:rPr>
              <a:t>Background - CPS Fishery and Management</a:t>
            </a:r>
            <a:endParaRPr sz="3200" b="1" dirty="0">
              <a:solidFill>
                <a:schemeClr val="bg1"/>
              </a:solidFill>
              <a:latin typeface="Calibri"/>
              <a:ea typeface="Calibri"/>
              <a:cs typeface="Calibri"/>
              <a:sym typeface="Calibri"/>
            </a:endParaRPr>
          </a:p>
        </p:txBody>
      </p:sp>
      <p:sp>
        <p:nvSpPr>
          <p:cNvPr id="5" name="Text Placeholder 2">
            <a:extLst>
              <a:ext uri="{FF2B5EF4-FFF2-40B4-BE49-F238E27FC236}">
                <a16:creationId xmlns:a16="http://schemas.microsoft.com/office/drawing/2014/main" id="{59171835-F380-48F1-A68B-132894A8A658}"/>
              </a:ext>
            </a:extLst>
          </p:cNvPr>
          <p:cNvSpPr txBox="1">
            <a:spLocks noGrp="1"/>
          </p:cNvSpPr>
          <p:nvPr>
            <p:ph type="body" idx="1"/>
          </p:nvPr>
        </p:nvSpPr>
        <p:spPr>
          <a:xfrm>
            <a:off x="58995" y="1166018"/>
            <a:ext cx="12019934" cy="539511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SzPct val="73000"/>
            </a:pPr>
            <a:r>
              <a:rPr lang="en-US" dirty="0">
                <a:solidFill>
                  <a:srgbClr val="002060"/>
                </a:solidFill>
              </a:rPr>
              <a:t>Coastal Pelagic Species (CPS)</a:t>
            </a:r>
          </a:p>
          <a:p>
            <a:pPr lvl="1">
              <a:buSzPct val="73000"/>
            </a:pPr>
            <a:r>
              <a:rPr lang="en-US" sz="1800" dirty="0">
                <a:solidFill>
                  <a:srgbClr val="002060"/>
                </a:solidFill>
              </a:rPr>
              <a:t>AKA “wetfish”</a:t>
            </a:r>
          </a:p>
          <a:p>
            <a:pPr lvl="1">
              <a:buSzPct val="73000"/>
            </a:pPr>
            <a:r>
              <a:rPr lang="en-US" sz="1800" dirty="0">
                <a:solidFill>
                  <a:srgbClr val="002060"/>
                </a:solidFill>
              </a:rPr>
              <a:t>Sardine, Anchovy, Mackerels, Squid </a:t>
            </a:r>
          </a:p>
          <a:p>
            <a:pPr>
              <a:buSzPct val="73000"/>
            </a:pPr>
            <a:r>
              <a:rPr lang="en-US" dirty="0">
                <a:solidFill>
                  <a:srgbClr val="002060"/>
                </a:solidFill>
              </a:rPr>
              <a:t>CPS Fishery History</a:t>
            </a:r>
          </a:p>
          <a:p>
            <a:pPr lvl="1">
              <a:buSzPct val="73000"/>
            </a:pPr>
            <a:r>
              <a:rPr lang="en-US" sz="2800" dirty="0">
                <a:solidFill>
                  <a:srgbClr val="002060"/>
                </a:solidFill>
              </a:rPr>
              <a:t>Fleet</a:t>
            </a:r>
          </a:p>
          <a:p>
            <a:pPr lvl="1">
              <a:buSzPct val="73000"/>
            </a:pPr>
            <a:r>
              <a:rPr lang="en-US" dirty="0">
                <a:solidFill>
                  <a:srgbClr val="002060"/>
                </a:solidFill>
              </a:rPr>
              <a:t>Methods/Gear</a:t>
            </a:r>
          </a:p>
          <a:p>
            <a:pPr>
              <a:buSzPct val="73000"/>
            </a:pPr>
            <a:r>
              <a:rPr lang="en-US" dirty="0">
                <a:solidFill>
                  <a:srgbClr val="002060"/>
                </a:solidFill>
              </a:rPr>
              <a:t>CPS Fishery Management</a:t>
            </a:r>
          </a:p>
          <a:p>
            <a:pPr lvl="1">
              <a:buSzPct val="73000"/>
            </a:pPr>
            <a:r>
              <a:rPr lang="en-US" dirty="0">
                <a:solidFill>
                  <a:srgbClr val="002060"/>
                </a:solidFill>
              </a:rPr>
              <a:t>PFMC </a:t>
            </a:r>
          </a:p>
          <a:p>
            <a:pPr lvl="1">
              <a:buSzPct val="73000"/>
            </a:pPr>
            <a:r>
              <a:rPr lang="en-US" dirty="0">
                <a:solidFill>
                  <a:srgbClr val="002060"/>
                </a:solidFill>
              </a:rPr>
              <a:t>CPS FMP</a:t>
            </a:r>
          </a:p>
          <a:p>
            <a:pPr>
              <a:buSzPct val="73000"/>
            </a:pPr>
            <a:r>
              <a:rPr lang="en-US" dirty="0">
                <a:solidFill>
                  <a:srgbClr val="002060"/>
                </a:solidFill>
              </a:rPr>
              <a:t>NOAA/SWFSC Surveys</a:t>
            </a:r>
            <a:endParaRPr lang="en-US" dirty="0"/>
          </a:p>
          <a:p>
            <a:pPr marL="685783" lvl="1" indent="-228594">
              <a:buSzPts val="2000"/>
            </a:pPr>
            <a:r>
              <a:rPr lang="en-US" sz="1800" dirty="0">
                <a:solidFill>
                  <a:schemeClr val="accent1">
                    <a:lumMod val="50000"/>
                  </a:schemeClr>
                </a:solidFill>
              </a:rPr>
              <a:t>No coverage of nearshore waters </a:t>
            </a:r>
          </a:p>
          <a:p>
            <a:pPr marL="457189" lvl="1" indent="0">
              <a:buSzPts val="2000"/>
              <a:buNone/>
            </a:pPr>
            <a:r>
              <a:rPr lang="en-US" sz="1800" dirty="0">
                <a:solidFill>
                  <a:schemeClr val="accent1">
                    <a:lumMod val="50000"/>
                  </a:schemeClr>
                </a:solidFill>
              </a:rPr>
              <a:t>    (where 70+ percent of CA CPS/sardine </a:t>
            </a:r>
          </a:p>
          <a:p>
            <a:pPr marL="457189" lvl="1" indent="0">
              <a:buSzPts val="2000"/>
              <a:buNone/>
            </a:pPr>
            <a:r>
              <a:rPr lang="en-US" sz="1800" dirty="0">
                <a:solidFill>
                  <a:schemeClr val="accent1">
                    <a:lumMod val="50000"/>
                  </a:schemeClr>
                </a:solidFill>
              </a:rPr>
              <a:t>     fishery occurs</a:t>
            </a:r>
            <a:r>
              <a:rPr lang="en-US" sz="2000" dirty="0">
                <a:solidFill>
                  <a:schemeClr val="accent1">
                    <a:lumMod val="50000"/>
                  </a:schemeClr>
                </a:solidFill>
              </a:rPr>
              <a:t>)</a:t>
            </a:r>
            <a:endParaRPr lang="en-US" dirty="0">
              <a:solidFill>
                <a:schemeClr val="accent1">
                  <a:lumMod val="50000"/>
                </a:schemeClr>
              </a:solidFill>
            </a:endParaRPr>
          </a:p>
          <a:p>
            <a:pPr lvl="1">
              <a:buSzPct val="73000"/>
            </a:pPr>
            <a:endParaRPr lang="en-US" dirty="0">
              <a:solidFill>
                <a:srgbClr val="002060"/>
              </a:solidFill>
            </a:endParaRPr>
          </a:p>
        </p:txBody>
      </p:sp>
      <p:pic>
        <p:nvPicPr>
          <p:cNvPr id="3" name="Picture 2">
            <a:extLst>
              <a:ext uri="{FF2B5EF4-FFF2-40B4-BE49-F238E27FC236}">
                <a16:creationId xmlns:a16="http://schemas.microsoft.com/office/drawing/2014/main" id="{D93AA886-04F3-7541-B59D-F08DFB80EB8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37476" y="962138"/>
            <a:ext cx="4114635" cy="3330895"/>
          </a:xfrm>
          <a:prstGeom prst="rect">
            <a:avLst/>
          </a:prstGeom>
        </p:spPr>
      </p:pic>
      <p:pic>
        <p:nvPicPr>
          <p:cNvPr id="8" name="Picture 7">
            <a:extLst>
              <a:ext uri="{FF2B5EF4-FFF2-40B4-BE49-F238E27FC236}">
                <a16:creationId xmlns:a16="http://schemas.microsoft.com/office/drawing/2014/main" id="{C7912FF3-3DCF-4C43-AD9A-AB130633AE28}"/>
              </a:ext>
            </a:extLst>
          </p:cNvPr>
          <p:cNvPicPr>
            <a:picLocks noChangeAspect="1"/>
          </p:cNvPicPr>
          <p:nvPr/>
        </p:nvPicPr>
        <p:blipFill>
          <a:blip r:embed="rId6"/>
          <a:stretch>
            <a:fillRect/>
          </a:stretch>
        </p:blipFill>
        <p:spPr>
          <a:xfrm>
            <a:off x="4837477" y="3878824"/>
            <a:ext cx="4386626" cy="2924418"/>
          </a:xfrm>
          <a:prstGeom prst="rect">
            <a:avLst/>
          </a:prstGeom>
        </p:spPr>
      </p:pic>
      <p:pic>
        <p:nvPicPr>
          <p:cNvPr id="10" name="Picture 9">
            <a:extLst>
              <a:ext uri="{FF2B5EF4-FFF2-40B4-BE49-F238E27FC236}">
                <a16:creationId xmlns:a16="http://schemas.microsoft.com/office/drawing/2014/main" id="{00290E77-11AB-0949-8BB6-2E2F4AC9E75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937338" y="3058886"/>
            <a:ext cx="3141590" cy="2103048"/>
          </a:xfrm>
          <a:prstGeom prst="rect">
            <a:avLst/>
          </a:prstGeom>
        </p:spPr>
      </p:pic>
      <p:pic>
        <p:nvPicPr>
          <p:cNvPr id="6" name="Audio 5">
            <a:hlinkClick r:id="" action="ppaction://media"/>
            <a:extLst>
              <a:ext uri="{FF2B5EF4-FFF2-40B4-BE49-F238E27FC236}">
                <a16:creationId xmlns:a16="http://schemas.microsoft.com/office/drawing/2014/main" id="{E734A50F-A119-C84D-B7F6-536B9D90D0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19936289"/>
      </p:ext>
    </p:extLst>
  </p:cSld>
  <p:clrMapOvr>
    <a:masterClrMapping/>
  </p:clrMapOvr>
  <mc:AlternateContent xmlns:mc="http://schemas.openxmlformats.org/markup-compatibility/2006">
    <mc:Choice xmlns:p14="http://schemas.microsoft.com/office/powerpoint/2010/main" Requires="p14">
      <p:transition spd="slow" p14:dur="2000" advTm="59909"/>
    </mc:Choice>
    <mc:Fallback>
      <p:transition spd="slow" advTm="59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2C0B3-FFDC-8340-AE59-2C5BDF453EEB}"/>
              </a:ext>
            </a:extLst>
          </p:cNvPr>
          <p:cNvSpPr>
            <a:spLocks noGrp="1"/>
          </p:cNvSpPr>
          <p:nvPr>
            <p:ph type="title"/>
          </p:nvPr>
        </p:nvSpPr>
        <p:spPr/>
        <p:txBody>
          <a:bodyPr>
            <a:normAutofit fontScale="90000"/>
          </a:bodyPr>
          <a:lstStyle/>
          <a:p>
            <a:pPr algn="ctr"/>
            <a:r>
              <a:rPr lang="en-US" b="1" dirty="0"/>
              <a:t>Sardine Cycles of Abundance</a:t>
            </a:r>
          </a:p>
        </p:txBody>
      </p:sp>
      <p:sp>
        <p:nvSpPr>
          <p:cNvPr id="3" name="Text Placeholder 2">
            <a:extLst>
              <a:ext uri="{FF2B5EF4-FFF2-40B4-BE49-F238E27FC236}">
                <a16:creationId xmlns:a16="http://schemas.microsoft.com/office/drawing/2014/main" id="{692B7202-5D53-8D4C-87A6-467FDE1B45B8}"/>
              </a:ext>
            </a:extLst>
          </p:cNvPr>
          <p:cNvSpPr>
            <a:spLocks noGrp="1"/>
          </p:cNvSpPr>
          <p:nvPr>
            <p:ph type="body" idx="1"/>
          </p:nvPr>
        </p:nvSpPr>
        <p:spPr>
          <a:xfrm>
            <a:off x="508000" y="939807"/>
            <a:ext cx="10972800" cy="685800"/>
          </a:xfrm>
        </p:spPr>
        <p:txBody>
          <a:bodyPr/>
          <a:lstStyle/>
          <a:p>
            <a:r>
              <a:rPr lang="en-US" sz="2400" dirty="0"/>
              <a:t>Nine major sardine recoveries and subsequent collapses over a 1700-year period</a:t>
            </a:r>
          </a:p>
          <a:p>
            <a:pPr marL="0" indent="0">
              <a:buNone/>
            </a:pPr>
            <a:endParaRPr lang="en-US" sz="2400" dirty="0"/>
          </a:p>
          <a:p>
            <a:endParaRPr lang="en-US" dirty="0"/>
          </a:p>
        </p:txBody>
      </p:sp>
      <p:pic>
        <p:nvPicPr>
          <p:cNvPr id="5" name="Picture 4">
            <a:extLst>
              <a:ext uri="{FF2B5EF4-FFF2-40B4-BE49-F238E27FC236}">
                <a16:creationId xmlns:a16="http://schemas.microsoft.com/office/drawing/2014/main" id="{5ED67838-2024-A14B-B34F-24E40D30B2AE}"/>
              </a:ext>
            </a:extLst>
          </p:cNvPr>
          <p:cNvPicPr>
            <a:picLocks noChangeAspect="1"/>
          </p:cNvPicPr>
          <p:nvPr/>
        </p:nvPicPr>
        <p:blipFill>
          <a:blip r:embed="rId5"/>
          <a:stretch>
            <a:fillRect/>
          </a:stretch>
        </p:blipFill>
        <p:spPr>
          <a:xfrm>
            <a:off x="508000" y="1526014"/>
            <a:ext cx="10805763" cy="4683491"/>
          </a:xfrm>
          <a:prstGeom prst="rect">
            <a:avLst/>
          </a:prstGeom>
        </p:spPr>
      </p:pic>
      <p:sp>
        <p:nvSpPr>
          <p:cNvPr id="4" name="Rectangle 3">
            <a:extLst>
              <a:ext uri="{FF2B5EF4-FFF2-40B4-BE49-F238E27FC236}">
                <a16:creationId xmlns:a16="http://schemas.microsoft.com/office/drawing/2014/main" id="{6D20B399-56A5-5A4A-BD68-F959C6985F50}"/>
              </a:ext>
            </a:extLst>
          </p:cNvPr>
          <p:cNvSpPr/>
          <p:nvPr/>
        </p:nvSpPr>
        <p:spPr>
          <a:xfrm>
            <a:off x="508000" y="6299941"/>
            <a:ext cx="11074400" cy="307777"/>
          </a:xfrm>
          <a:prstGeom prst="rect">
            <a:avLst/>
          </a:prstGeom>
        </p:spPr>
        <p:txBody>
          <a:bodyPr wrap="square">
            <a:spAutoFit/>
          </a:bodyPr>
          <a:lstStyle/>
          <a:p>
            <a:pPr marL="0" indent="0">
              <a:buNone/>
            </a:pPr>
            <a:r>
              <a:rPr lang="en-US" i="1" dirty="0"/>
              <a:t>BAUMGARTNER ET AL.: HISTORY OF PACIFIC SARDINE AND NORTHERN ANCHOVY POPULATIONS</a:t>
            </a:r>
            <a:r>
              <a:rPr lang="en-US" dirty="0"/>
              <a:t> </a:t>
            </a:r>
            <a:r>
              <a:rPr lang="en-US" i="1" dirty="0" err="1"/>
              <a:t>CalCOFl</a:t>
            </a:r>
            <a:r>
              <a:rPr lang="en-US" i="1" dirty="0"/>
              <a:t> Rep., Vol. 33,1992</a:t>
            </a:r>
            <a:endParaRPr lang="en-US" dirty="0"/>
          </a:p>
        </p:txBody>
      </p:sp>
      <p:pic>
        <p:nvPicPr>
          <p:cNvPr id="7" name="Audio 6">
            <a:hlinkClick r:id="" action="ppaction://media"/>
            <a:extLst>
              <a:ext uri="{FF2B5EF4-FFF2-40B4-BE49-F238E27FC236}">
                <a16:creationId xmlns:a16="http://schemas.microsoft.com/office/drawing/2014/main" id="{E9B61B48-C2E1-4648-8574-0F868BB995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69490992"/>
      </p:ext>
    </p:extLst>
  </p:cSld>
  <p:clrMapOvr>
    <a:masterClrMapping/>
  </p:clrMapOvr>
  <mc:AlternateContent xmlns:mc="http://schemas.openxmlformats.org/markup-compatibility/2006">
    <mc:Choice xmlns:p14="http://schemas.microsoft.com/office/powerpoint/2010/main" Requires="p14">
      <p:transition spd="slow" p14:dur="2000" advTm="20046"/>
    </mc:Choice>
    <mc:Fallback>
      <p:transition spd="slow" advTm="20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2042F-4547-5A44-8496-1B1889D19501}"/>
              </a:ext>
            </a:extLst>
          </p:cNvPr>
          <p:cNvSpPr>
            <a:spLocks noGrp="1"/>
          </p:cNvSpPr>
          <p:nvPr>
            <p:ph type="title"/>
          </p:nvPr>
        </p:nvSpPr>
        <p:spPr/>
        <p:txBody>
          <a:bodyPr>
            <a:normAutofit fontScale="90000"/>
          </a:bodyPr>
          <a:lstStyle/>
          <a:p>
            <a:pPr algn="ctr"/>
            <a:r>
              <a:rPr lang="en-US" b="1" dirty="0"/>
              <a:t>CPS Fishery Management</a:t>
            </a:r>
          </a:p>
        </p:txBody>
      </p:sp>
      <p:sp>
        <p:nvSpPr>
          <p:cNvPr id="3" name="Text Placeholder 2">
            <a:extLst>
              <a:ext uri="{FF2B5EF4-FFF2-40B4-BE49-F238E27FC236}">
                <a16:creationId xmlns:a16="http://schemas.microsoft.com/office/drawing/2014/main" id="{7CE8EEA0-7147-9A48-9506-F81D61EA2843}"/>
              </a:ext>
            </a:extLst>
          </p:cNvPr>
          <p:cNvSpPr>
            <a:spLocks noGrp="1"/>
          </p:cNvSpPr>
          <p:nvPr>
            <p:ph type="body" idx="1"/>
          </p:nvPr>
        </p:nvSpPr>
        <p:spPr>
          <a:xfrm>
            <a:off x="153023" y="5515900"/>
            <a:ext cx="11837415" cy="462787"/>
          </a:xfrm>
        </p:spPr>
        <p:txBody>
          <a:bodyPr>
            <a:normAutofit fontScale="92500" lnSpcReduction="20000"/>
          </a:bodyPr>
          <a:lstStyle/>
          <a:p>
            <a:pPr marL="0" indent="0">
              <a:buNone/>
            </a:pPr>
            <a:r>
              <a:rPr lang="en-US" sz="2400" dirty="0"/>
              <a:t>                  San Pedro Fleet today				 Sardine Harvest Control Rule 2020-21</a:t>
            </a:r>
          </a:p>
        </p:txBody>
      </p:sp>
      <p:pic>
        <p:nvPicPr>
          <p:cNvPr id="5" name="Picture 4">
            <a:extLst>
              <a:ext uri="{FF2B5EF4-FFF2-40B4-BE49-F238E27FC236}">
                <a16:creationId xmlns:a16="http://schemas.microsoft.com/office/drawing/2014/main" id="{9E0117B3-F5C9-9841-A43E-D4183D137A18}"/>
              </a:ext>
            </a:extLst>
          </p:cNvPr>
          <p:cNvPicPr>
            <a:picLocks noChangeAspect="1"/>
          </p:cNvPicPr>
          <p:nvPr/>
        </p:nvPicPr>
        <p:blipFill>
          <a:blip r:embed="rId5"/>
          <a:stretch>
            <a:fillRect/>
          </a:stretch>
        </p:blipFill>
        <p:spPr>
          <a:xfrm>
            <a:off x="153024" y="1666568"/>
            <a:ext cx="5630976" cy="3701845"/>
          </a:xfrm>
          <a:prstGeom prst="rect">
            <a:avLst/>
          </a:prstGeom>
        </p:spPr>
      </p:pic>
      <p:pic>
        <p:nvPicPr>
          <p:cNvPr id="1025" name="Picture 1" descr="page16image1090039200">
            <a:extLst>
              <a:ext uri="{FF2B5EF4-FFF2-40B4-BE49-F238E27FC236}">
                <a16:creationId xmlns:a16="http://schemas.microsoft.com/office/drawing/2014/main" id="{1B5F014D-9738-9240-85A8-869E2BFAE14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115068" y="1666568"/>
            <a:ext cx="6985740" cy="370184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C65A40E1-23D9-2D40-944B-2A951DEEF0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10651285"/>
      </p:ext>
    </p:extLst>
  </p:cSld>
  <p:clrMapOvr>
    <a:masterClrMapping/>
  </p:clrMapOvr>
  <mc:AlternateContent xmlns:mc="http://schemas.openxmlformats.org/markup-compatibility/2006">
    <mc:Choice xmlns:p14="http://schemas.microsoft.com/office/powerpoint/2010/main" Requires="p14">
      <p:transition spd="slow" p14:dur="2000" advTm="44644"/>
    </mc:Choice>
    <mc:Fallback>
      <p:transition spd="slow" advTm="44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39;p3">
            <a:extLst>
              <a:ext uri="{FF2B5EF4-FFF2-40B4-BE49-F238E27FC236}">
                <a16:creationId xmlns:a16="http://schemas.microsoft.com/office/drawing/2014/main" id="{E26C94CC-2110-4828-8ADE-8F0658B5B729}"/>
              </a:ext>
            </a:extLst>
          </p:cNvPr>
          <p:cNvSpPr txBox="1">
            <a:spLocks noGrp="1"/>
          </p:cNvSpPr>
          <p:nvPr>
            <p:ph type="title"/>
          </p:nvPr>
        </p:nvSpPr>
        <p:spPr>
          <a:xfrm>
            <a:off x="609600" y="296863"/>
            <a:ext cx="10972800" cy="685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2"/>
              </a:buClr>
              <a:buSzPts val="3600"/>
              <a:buFont typeface="Calibri"/>
              <a:buNone/>
            </a:pPr>
            <a:r>
              <a:rPr lang="en-US" sz="3600" b="1" dirty="0">
                <a:solidFill>
                  <a:schemeClr val="bg1"/>
                </a:solidFill>
                <a:latin typeface="Calibri"/>
                <a:ea typeface="Calibri"/>
                <a:cs typeface="Calibri"/>
                <a:sym typeface="Calibri"/>
              </a:rPr>
              <a:t>Origins - CPS Aerial Surveys</a:t>
            </a:r>
            <a:endParaRPr sz="3200" b="1" dirty="0">
              <a:solidFill>
                <a:schemeClr val="bg1"/>
              </a:solidFill>
              <a:latin typeface="Calibri"/>
              <a:ea typeface="Calibri"/>
              <a:cs typeface="Calibri"/>
              <a:sym typeface="Calibri"/>
            </a:endParaRPr>
          </a:p>
        </p:txBody>
      </p:sp>
      <p:sp>
        <p:nvSpPr>
          <p:cNvPr id="3" name="Text Placeholder 2">
            <a:extLst>
              <a:ext uri="{FF2B5EF4-FFF2-40B4-BE49-F238E27FC236}">
                <a16:creationId xmlns:a16="http://schemas.microsoft.com/office/drawing/2014/main" id="{606F0FDB-BA23-2046-BBA8-05B03D503FFB}"/>
              </a:ext>
            </a:extLst>
          </p:cNvPr>
          <p:cNvSpPr>
            <a:spLocks noGrp="1"/>
          </p:cNvSpPr>
          <p:nvPr>
            <p:ph type="body" idx="1"/>
          </p:nvPr>
        </p:nvSpPr>
        <p:spPr>
          <a:xfrm>
            <a:off x="508000" y="980774"/>
            <a:ext cx="10972800" cy="5580363"/>
          </a:xfrm>
        </p:spPr>
        <p:txBody>
          <a:bodyPr/>
          <a:lstStyle/>
          <a:p>
            <a:r>
              <a:rPr lang="en-US" sz="2400" b="1" dirty="0">
                <a:solidFill>
                  <a:srgbClr val="1F3864"/>
                </a:solidFill>
              </a:rPr>
              <a:t>West Coast Aerial Sardine Survey  – </a:t>
            </a:r>
            <a:r>
              <a:rPr lang="en-US" sz="2000" i="1" dirty="0">
                <a:solidFill>
                  <a:srgbClr val="1F3864"/>
                </a:solidFill>
              </a:rPr>
              <a:t>A Consortium of the Sardine Industry</a:t>
            </a:r>
            <a:br>
              <a:rPr lang="en-US" sz="4400" dirty="0">
                <a:solidFill>
                  <a:srgbClr val="1F3864"/>
                </a:solidFill>
              </a:rPr>
            </a:br>
            <a:br>
              <a:rPr lang="en-US" sz="4400" dirty="0">
                <a:solidFill>
                  <a:srgbClr val="1F3864"/>
                </a:solidFill>
              </a:rPr>
            </a:br>
            <a:endParaRPr lang="en-US" dirty="0"/>
          </a:p>
        </p:txBody>
      </p:sp>
      <p:pic>
        <p:nvPicPr>
          <p:cNvPr id="6" name="Google Shape;154;p5" descr="DSCN0349.JPG">
            <a:extLst>
              <a:ext uri="{FF2B5EF4-FFF2-40B4-BE49-F238E27FC236}">
                <a16:creationId xmlns:a16="http://schemas.microsoft.com/office/drawing/2014/main" id="{93DF2BEA-FA25-FD47-83C6-C2D1C72C2E2C}"/>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8159756" y="3999115"/>
            <a:ext cx="3019521" cy="2766583"/>
          </a:xfrm>
          <a:prstGeom prst="rect">
            <a:avLst/>
          </a:prstGeom>
          <a:noFill/>
          <a:ln>
            <a:noFill/>
          </a:ln>
        </p:spPr>
      </p:pic>
      <p:pic>
        <p:nvPicPr>
          <p:cNvPr id="7" name="Google Shape;155;p5" descr="F:\DCIM\112SSCAM\SD532239.JPG">
            <a:extLst>
              <a:ext uri="{FF2B5EF4-FFF2-40B4-BE49-F238E27FC236}">
                <a16:creationId xmlns:a16="http://schemas.microsoft.com/office/drawing/2014/main" id="{7438C1D6-6BDC-724C-8E9D-3F4F1BCF9105}"/>
              </a:ext>
            </a:extLst>
          </p:cNvPr>
          <p:cNvPicPr preferRelativeResize="0">
            <a:picLocks/>
          </p:cNvPicPr>
          <p:nvPr/>
        </p:nvPicPr>
        <p:blipFill rotWithShape="1">
          <a:blip r:embed="rId6">
            <a:alphaModFix/>
          </a:blip>
          <a:srcRect/>
          <a:stretch/>
        </p:blipFill>
        <p:spPr>
          <a:xfrm>
            <a:off x="702624" y="4069719"/>
            <a:ext cx="3278755" cy="2702128"/>
          </a:xfrm>
          <a:prstGeom prst="rect">
            <a:avLst/>
          </a:prstGeom>
          <a:noFill/>
          <a:ln>
            <a:noFill/>
          </a:ln>
        </p:spPr>
      </p:pic>
      <p:sp>
        <p:nvSpPr>
          <p:cNvPr id="8" name="Google Shape;156;p5">
            <a:extLst>
              <a:ext uri="{FF2B5EF4-FFF2-40B4-BE49-F238E27FC236}">
                <a16:creationId xmlns:a16="http://schemas.microsoft.com/office/drawing/2014/main" id="{4812247A-6F61-1D40-A32B-BB5C02AF023D}"/>
              </a:ext>
            </a:extLst>
          </p:cNvPr>
          <p:cNvSpPr txBox="1"/>
          <p:nvPr/>
        </p:nvSpPr>
        <p:spPr>
          <a:xfrm>
            <a:off x="4425587" y="4638092"/>
            <a:ext cx="3309167"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1F3864"/>
                </a:solidFill>
                <a:latin typeface="Calibri"/>
                <a:ea typeface="Calibri"/>
                <a:cs typeface="Calibri"/>
                <a:sym typeface="Calibri"/>
              </a:rPr>
              <a:t>4 EFP vessels in PNW – Northwest Sardine Survey, LLC</a:t>
            </a:r>
            <a:br>
              <a:rPr lang="en-US" sz="1800" dirty="0">
                <a:solidFill>
                  <a:srgbClr val="1F3864"/>
                </a:solidFill>
                <a:latin typeface="Calibri"/>
                <a:ea typeface="Calibri"/>
                <a:cs typeface="Calibri"/>
                <a:sym typeface="Calibri"/>
              </a:rPr>
            </a:br>
            <a:r>
              <a:rPr lang="en-US" sz="1800" dirty="0">
                <a:solidFill>
                  <a:srgbClr val="1F3864"/>
                </a:solidFill>
                <a:latin typeface="Calibri"/>
                <a:ea typeface="Calibri"/>
                <a:cs typeface="Calibri"/>
                <a:sym typeface="Calibri"/>
              </a:rPr>
              <a:t>8 EFP vessels in CA– CWPA </a:t>
            </a:r>
            <a:endParaRPr dirty="0"/>
          </a:p>
          <a:p>
            <a:pPr marL="0" marR="0" lvl="0" indent="0" algn="l" rtl="0">
              <a:spcBef>
                <a:spcPts val="0"/>
              </a:spcBef>
              <a:spcAft>
                <a:spcPts val="0"/>
              </a:spcAft>
              <a:buNone/>
            </a:pPr>
            <a:r>
              <a:rPr lang="en-US" sz="1800" dirty="0">
                <a:solidFill>
                  <a:srgbClr val="1F3864"/>
                </a:solidFill>
                <a:latin typeface="Calibri"/>
                <a:ea typeface="Calibri"/>
                <a:cs typeface="Calibri"/>
                <a:sym typeface="Calibri"/>
              </a:rPr>
              <a:t>4 in Monterey and 4 in SCA</a:t>
            </a:r>
            <a:endParaRPr dirty="0"/>
          </a:p>
          <a:p>
            <a:pPr marL="0" marR="0" lvl="0" indent="0" algn="l" rtl="0">
              <a:spcBef>
                <a:spcPts val="0"/>
              </a:spcBef>
              <a:spcAft>
                <a:spcPts val="0"/>
              </a:spcAft>
              <a:buNone/>
            </a:pPr>
            <a:r>
              <a:rPr lang="en-US" sz="1800" dirty="0">
                <a:solidFill>
                  <a:srgbClr val="1F3864"/>
                </a:solidFill>
                <a:latin typeface="Calibri"/>
                <a:ea typeface="Calibri"/>
                <a:cs typeface="Calibri"/>
                <a:sym typeface="Calibri"/>
              </a:rPr>
              <a:t>Permitted to collect sardines in “point sets” to validate spotter pilot estimates</a:t>
            </a:r>
            <a:endParaRPr sz="1800" dirty="0">
              <a:solidFill>
                <a:srgbClr val="1F3864"/>
              </a:solidFill>
              <a:latin typeface="Calibri"/>
              <a:ea typeface="Calibri"/>
              <a:cs typeface="Calibri"/>
              <a:sym typeface="Calibri"/>
            </a:endParaRPr>
          </a:p>
        </p:txBody>
      </p:sp>
      <p:pic>
        <p:nvPicPr>
          <p:cNvPr id="9" name="Google Shape;157;p5" descr="0807__044.JPG">
            <a:extLst>
              <a:ext uri="{FF2B5EF4-FFF2-40B4-BE49-F238E27FC236}">
                <a16:creationId xmlns:a16="http://schemas.microsoft.com/office/drawing/2014/main" id="{3470617F-E6E9-374C-A674-E4A2E4C1BE71}"/>
              </a:ext>
            </a:extLst>
          </p:cNvPr>
          <p:cNvPicPr preferRelativeResize="0"/>
          <p:nvPr/>
        </p:nvPicPr>
        <p:blipFill rotWithShape="1">
          <a:blip r:embed="rId7">
            <a:alphaModFix/>
          </a:blip>
          <a:srcRect/>
          <a:stretch/>
        </p:blipFill>
        <p:spPr>
          <a:xfrm>
            <a:off x="779564" y="1755062"/>
            <a:ext cx="3201815" cy="2236946"/>
          </a:xfrm>
          <a:prstGeom prst="rect">
            <a:avLst/>
          </a:prstGeom>
          <a:noFill/>
          <a:ln>
            <a:noFill/>
          </a:ln>
        </p:spPr>
      </p:pic>
      <p:sp>
        <p:nvSpPr>
          <p:cNvPr id="10" name="Google Shape;158;p5">
            <a:extLst>
              <a:ext uri="{FF2B5EF4-FFF2-40B4-BE49-F238E27FC236}">
                <a16:creationId xmlns:a16="http://schemas.microsoft.com/office/drawing/2014/main" id="{017BA30B-1FA2-CB4C-AB14-884DF62772A0}"/>
              </a:ext>
            </a:extLst>
          </p:cNvPr>
          <p:cNvSpPr txBox="1"/>
          <p:nvPr/>
        </p:nvSpPr>
        <p:spPr>
          <a:xfrm>
            <a:off x="4433503" y="1724498"/>
            <a:ext cx="330124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1F3864"/>
                </a:solidFill>
                <a:latin typeface="Calibri"/>
                <a:ea typeface="Calibri"/>
                <a:cs typeface="Calibri"/>
                <a:sym typeface="Calibri"/>
              </a:rPr>
              <a:t>Aerial spotter pilots ~ </a:t>
            </a:r>
            <a:endParaRPr dirty="0"/>
          </a:p>
          <a:p>
            <a:pPr marL="0" marR="0" lvl="0" indent="0" algn="l" rtl="0">
              <a:spcBef>
                <a:spcPts val="0"/>
              </a:spcBef>
              <a:spcAft>
                <a:spcPts val="0"/>
              </a:spcAft>
              <a:buNone/>
            </a:pPr>
            <a:r>
              <a:rPr lang="en-US" sz="1800" dirty="0">
                <a:solidFill>
                  <a:srgbClr val="1F3864"/>
                </a:solidFill>
                <a:latin typeface="Calibri"/>
                <a:ea typeface="Calibri"/>
                <a:cs typeface="Calibri"/>
                <a:sym typeface="Calibri"/>
              </a:rPr>
              <a:t>4 planes for CA = 40 transects</a:t>
            </a:r>
            <a:endParaRPr dirty="0"/>
          </a:p>
          <a:p>
            <a:pPr marL="0" marR="0" lvl="0" indent="0" algn="l" rtl="0">
              <a:spcBef>
                <a:spcPts val="0"/>
              </a:spcBef>
              <a:spcAft>
                <a:spcPts val="0"/>
              </a:spcAft>
              <a:buNone/>
            </a:pPr>
            <a:r>
              <a:rPr lang="en-US" sz="1800" dirty="0">
                <a:solidFill>
                  <a:srgbClr val="1F3864"/>
                </a:solidFill>
                <a:latin typeface="Calibri"/>
                <a:ea typeface="Calibri"/>
                <a:cs typeface="Calibri"/>
                <a:sym typeface="Calibri"/>
              </a:rPr>
              <a:t>1 plane for WA/OR = 26 transects</a:t>
            </a:r>
            <a:endParaRPr dirty="0"/>
          </a:p>
        </p:txBody>
      </p:sp>
      <p:sp>
        <p:nvSpPr>
          <p:cNvPr id="11" name="Google Shape;159;p5">
            <a:extLst>
              <a:ext uri="{FF2B5EF4-FFF2-40B4-BE49-F238E27FC236}">
                <a16:creationId xmlns:a16="http://schemas.microsoft.com/office/drawing/2014/main" id="{0F741697-0740-D740-9A7E-2B0C4CD56E88}"/>
              </a:ext>
            </a:extLst>
          </p:cNvPr>
          <p:cNvSpPr txBox="1"/>
          <p:nvPr/>
        </p:nvSpPr>
        <p:spPr>
          <a:xfrm>
            <a:off x="4447266" y="2745582"/>
            <a:ext cx="3337324"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1F3864"/>
                </a:solidFill>
                <a:latin typeface="Calibri"/>
                <a:ea typeface="Calibri"/>
                <a:cs typeface="Calibri"/>
                <a:sym typeface="Calibri"/>
              </a:rPr>
              <a:t>Aerial camera systems with 60% overlap obtained seamless photographic coverage of transects flown to document  spotter pilot estimates of school abundance</a:t>
            </a:r>
            <a:endParaRPr sz="1800" dirty="0">
              <a:solidFill>
                <a:srgbClr val="1F3864"/>
              </a:solidFill>
              <a:latin typeface="Calibri"/>
              <a:ea typeface="Calibri"/>
              <a:cs typeface="Calibri"/>
              <a:sym typeface="Calibri"/>
            </a:endParaRPr>
          </a:p>
        </p:txBody>
      </p:sp>
      <p:pic>
        <p:nvPicPr>
          <p:cNvPr id="12" name="Google Shape;160;p5" descr="Pilots,Doyle,Ryan group photo.jpg">
            <a:extLst>
              <a:ext uri="{FF2B5EF4-FFF2-40B4-BE49-F238E27FC236}">
                <a16:creationId xmlns:a16="http://schemas.microsoft.com/office/drawing/2014/main" id="{ECCC6033-830D-7545-9E90-3404A8FABCA8}"/>
              </a:ext>
            </a:extLst>
          </p:cNvPr>
          <p:cNvPicPr preferRelativeResize="0"/>
          <p:nvPr/>
        </p:nvPicPr>
        <p:blipFill rotWithShape="1">
          <a:blip r:embed="rId8" cstate="hqprint">
            <a:alphaModFix/>
            <a:extLst>
              <a:ext uri="{28A0092B-C50C-407E-A947-70E740481C1C}">
                <a14:useLocalDpi xmlns:a14="http://schemas.microsoft.com/office/drawing/2010/main"/>
              </a:ext>
            </a:extLst>
          </a:blip>
          <a:srcRect t="-26514" b="-26514"/>
          <a:stretch/>
        </p:blipFill>
        <p:spPr>
          <a:xfrm>
            <a:off x="7784593" y="944855"/>
            <a:ext cx="4140415" cy="3606637"/>
          </a:xfrm>
          <a:prstGeom prst="rect">
            <a:avLst/>
          </a:prstGeom>
          <a:noFill/>
          <a:ln>
            <a:noFill/>
          </a:ln>
        </p:spPr>
      </p:pic>
      <p:pic>
        <p:nvPicPr>
          <p:cNvPr id="5" name="Audio 4">
            <a:hlinkClick r:id="" action="ppaction://media"/>
            <a:extLst>
              <a:ext uri="{FF2B5EF4-FFF2-40B4-BE49-F238E27FC236}">
                <a16:creationId xmlns:a16="http://schemas.microsoft.com/office/drawing/2014/main" id="{8CE20C63-2098-2A4B-BBCC-B90F81D79FB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84632392"/>
      </p:ext>
    </p:extLst>
  </p:cSld>
  <p:clrMapOvr>
    <a:masterClrMapping/>
  </p:clrMapOvr>
  <mc:AlternateContent xmlns:mc="http://schemas.openxmlformats.org/markup-compatibility/2006">
    <mc:Choice xmlns:p14="http://schemas.microsoft.com/office/powerpoint/2010/main" Requires="p14">
      <p:transition spd="slow" p14:dur="2000" advTm="42533"/>
    </mc:Choice>
    <mc:Fallback>
      <p:transition spd="slow" advTm="42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7;p6">
            <a:extLst>
              <a:ext uri="{FF2B5EF4-FFF2-40B4-BE49-F238E27FC236}">
                <a16:creationId xmlns:a16="http://schemas.microsoft.com/office/drawing/2014/main" id="{22B278FC-ED5D-4117-BDA2-92D1376DD523}"/>
              </a:ext>
            </a:extLst>
          </p:cNvPr>
          <p:cNvSpPr txBox="1">
            <a:spLocks noGrp="1"/>
          </p:cNvSpPr>
          <p:nvPr>
            <p:ph type="body" idx="1"/>
          </p:nvPr>
        </p:nvSpPr>
        <p:spPr>
          <a:xfrm>
            <a:off x="227783" y="1134533"/>
            <a:ext cx="7476884" cy="5546486"/>
          </a:xfrm>
          <a:prstGeom prst="rect">
            <a:avLst/>
          </a:prstGeom>
          <a:noFill/>
          <a:ln>
            <a:noFill/>
          </a:ln>
        </p:spPr>
        <p:txBody>
          <a:bodyPr spcFirstLastPara="1" wrap="square" lIns="91425" tIns="45700" rIns="91425" bIns="45700" anchor="t" anchorCtr="0">
            <a:normAutofit/>
          </a:bodyPr>
          <a:lstStyle/>
          <a:p>
            <a:pPr marL="228594" lvl="0" indent="-228594" algn="l" rtl="0">
              <a:lnSpc>
                <a:spcPct val="90000"/>
              </a:lnSpc>
              <a:spcBef>
                <a:spcPts val="0"/>
              </a:spcBef>
              <a:spcAft>
                <a:spcPts val="0"/>
              </a:spcAft>
              <a:buClr>
                <a:srgbClr val="002060"/>
              </a:buClr>
              <a:buSzPts val="2200"/>
              <a:buChar char="•"/>
            </a:pPr>
            <a:r>
              <a:rPr lang="en-US" sz="2200" b="1" dirty="0">
                <a:solidFill>
                  <a:srgbClr val="002060"/>
                </a:solidFill>
              </a:rPr>
              <a:t>Conduct a coastwide aerial survey of Pacific Sardines (and Northern Anchovy) inshore of NOAA surveys</a:t>
            </a:r>
            <a:endParaRPr b="1" dirty="0"/>
          </a:p>
          <a:p>
            <a:pPr marL="685783" lvl="1" indent="-228594" algn="l" rtl="0">
              <a:lnSpc>
                <a:spcPct val="90000"/>
              </a:lnSpc>
              <a:spcBef>
                <a:spcPts val="500"/>
              </a:spcBef>
              <a:spcAft>
                <a:spcPts val="0"/>
              </a:spcAft>
              <a:buClr>
                <a:srgbClr val="002060"/>
              </a:buClr>
              <a:buSzPts val="1800"/>
              <a:buChar char="•"/>
            </a:pPr>
            <a:r>
              <a:rPr lang="en-US" sz="1800" dirty="0">
                <a:solidFill>
                  <a:srgbClr val="002060"/>
                </a:solidFill>
              </a:rPr>
              <a:t>Pilot flew systematic random transects, photographed schools at 60-80% overlap, then scientists analyzed the photos to determine school surface area and biomass</a:t>
            </a:r>
          </a:p>
          <a:p>
            <a:pPr marL="457189" lvl="1" indent="0" algn="l" rtl="0">
              <a:lnSpc>
                <a:spcPct val="90000"/>
              </a:lnSpc>
              <a:spcBef>
                <a:spcPts val="500"/>
              </a:spcBef>
              <a:spcAft>
                <a:spcPts val="0"/>
              </a:spcAft>
              <a:buClr>
                <a:srgbClr val="002060"/>
              </a:buClr>
              <a:buSzPts val="1800"/>
              <a:buNone/>
            </a:pPr>
            <a:endParaRPr sz="1400" dirty="0"/>
          </a:p>
          <a:p>
            <a:pPr marL="228594" lvl="0" indent="-228594" algn="l" rtl="0">
              <a:lnSpc>
                <a:spcPct val="90000"/>
              </a:lnSpc>
              <a:spcBef>
                <a:spcPts val="1000"/>
              </a:spcBef>
              <a:spcAft>
                <a:spcPts val="0"/>
              </a:spcAft>
              <a:buClr>
                <a:srgbClr val="002060"/>
              </a:buClr>
              <a:buSzPts val="2200"/>
              <a:buChar char="•"/>
            </a:pPr>
            <a:r>
              <a:rPr lang="en-US" sz="2200" b="1" dirty="0">
                <a:solidFill>
                  <a:srgbClr val="002060"/>
                </a:solidFill>
              </a:rPr>
              <a:t>Conduct “Point Sets” on targeted sardine schools to relate the aerial survey estimates by spotter pilots to sardine abundance/biomass </a:t>
            </a:r>
            <a:r>
              <a:rPr lang="en-US" sz="2200" b="1" u="sng" dirty="0">
                <a:solidFill>
                  <a:srgbClr val="002060"/>
                </a:solidFill>
              </a:rPr>
              <a:t>actually landed</a:t>
            </a:r>
            <a:endParaRPr b="1" dirty="0"/>
          </a:p>
          <a:p>
            <a:pPr marL="685783" lvl="1" indent="-228594" algn="l" rtl="0">
              <a:lnSpc>
                <a:spcPct val="90000"/>
              </a:lnSpc>
              <a:spcBef>
                <a:spcPts val="500"/>
              </a:spcBef>
              <a:spcAft>
                <a:spcPts val="0"/>
              </a:spcAft>
              <a:buClr>
                <a:schemeClr val="dk1"/>
              </a:buClr>
              <a:buSzPts val="1800"/>
              <a:buChar char="•"/>
            </a:pPr>
            <a:r>
              <a:rPr lang="en-US" sz="1800" dirty="0"/>
              <a:t>Fishermen were required to keep each school in a separate hatch.  Fish were landed, weighed and measured and biological samples taken</a:t>
            </a:r>
          </a:p>
          <a:p>
            <a:pPr marL="457189" lvl="1" indent="0" algn="l" rtl="0">
              <a:lnSpc>
                <a:spcPct val="90000"/>
              </a:lnSpc>
              <a:spcBef>
                <a:spcPts val="500"/>
              </a:spcBef>
              <a:spcAft>
                <a:spcPts val="0"/>
              </a:spcAft>
              <a:buClr>
                <a:schemeClr val="dk1"/>
              </a:buClr>
              <a:buSzPts val="1800"/>
              <a:buNone/>
            </a:pPr>
            <a:endParaRPr sz="1800" dirty="0">
              <a:solidFill>
                <a:srgbClr val="002060"/>
              </a:solidFill>
            </a:endParaRPr>
          </a:p>
          <a:p>
            <a:pPr marL="228594" lvl="0" indent="-228594" algn="l" rtl="0">
              <a:lnSpc>
                <a:spcPct val="90000"/>
              </a:lnSpc>
              <a:spcBef>
                <a:spcPts val="1000"/>
              </a:spcBef>
              <a:spcAft>
                <a:spcPts val="0"/>
              </a:spcAft>
              <a:buClr>
                <a:srgbClr val="002060"/>
              </a:buClr>
              <a:buSzPts val="2200"/>
              <a:buChar char="•"/>
            </a:pPr>
            <a:r>
              <a:rPr lang="en-US" sz="2200" b="1" dirty="0">
                <a:solidFill>
                  <a:srgbClr val="002060"/>
                </a:solidFill>
              </a:rPr>
              <a:t>Results were first used in the 2009 sardine stock assessment </a:t>
            </a:r>
            <a:endParaRPr b="1" dirty="0"/>
          </a:p>
          <a:p>
            <a:pPr marL="457189" lvl="1" indent="0" algn="l" rtl="0">
              <a:lnSpc>
                <a:spcPct val="90000"/>
              </a:lnSpc>
              <a:spcBef>
                <a:spcPts val="500"/>
              </a:spcBef>
              <a:spcAft>
                <a:spcPts val="0"/>
              </a:spcAft>
              <a:buClr>
                <a:srgbClr val="002060"/>
              </a:buClr>
              <a:buSzPts val="1800"/>
              <a:buNone/>
            </a:pPr>
            <a:endParaRPr lang="en-US" sz="1800" dirty="0">
              <a:solidFill>
                <a:srgbClr val="002060"/>
              </a:solidFill>
            </a:endParaRPr>
          </a:p>
          <a:p>
            <a:pPr marL="228583" indent="-228594">
              <a:spcBef>
                <a:spcPts val="500"/>
              </a:spcBef>
              <a:buClr>
                <a:srgbClr val="002060"/>
              </a:buClr>
              <a:buSzPts val="1800"/>
            </a:pPr>
            <a:r>
              <a:rPr lang="en-US" sz="2200" b="1" dirty="0">
                <a:solidFill>
                  <a:srgbClr val="002060"/>
                </a:solidFill>
              </a:rPr>
              <a:t>CWPA began collaborating with CDFW in 2012</a:t>
            </a:r>
            <a:endParaRPr sz="2200" b="1" dirty="0">
              <a:solidFill>
                <a:srgbClr val="002060"/>
              </a:solidFill>
            </a:endParaRPr>
          </a:p>
          <a:p>
            <a:pPr marL="0" lvl="0" indent="0" algn="l" rtl="0">
              <a:lnSpc>
                <a:spcPct val="90000"/>
              </a:lnSpc>
              <a:spcBef>
                <a:spcPts val="1000"/>
              </a:spcBef>
              <a:spcAft>
                <a:spcPts val="0"/>
              </a:spcAft>
              <a:buClr>
                <a:schemeClr val="dk1"/>
              </a:buClr>
              <a:buSzPts val="1800"/>
              <a:buNone/>
            </a:pPr>
            <a:endParaRPr sz="1800" dirty="0"/>
          </a:p>
          <a:p>
            <a:pPr marL="228594" lvl="0" indent="-50793" algn="l" rtl="0">
              <a:lnSpc>
                <a:spcPct val="90000"/>
              </a:lnSpc>
              <a:spcBef>
                <a:spcPts val="1000"/>
              </a:spcBef>
              <a:spcAft>
                <a:spcPts val="0"/>
              </a:spcAft>
              <a:buClr>
                <a:schemeClr val="dk1"/>
              </a:buClr>
              <a:buSzPts val="2800"/>
              <a:buNone/>
            </a:pPr>
            <a:endParaRPr dirty="0"/>
          </a:p>
        </p:txBody>
      </p:sp>
      <p:sp>
        <p:nvSpPr>
          <p:cNvPr id="6" name="Google Shape;166;p6">
            <a:extLst>
              <a:ext uri="{FF2B5EF4-FFF2-40B4-BE49-F238E27FC236}">
                <a16:creationId xmlns:a16="http://schemas.microsoft.com/office/drawing/2014/main" id="{581B3660-38DB-414C-9D94-27FA5D0B75E1}"/>
              </a:ext>
            </a:extLst>
          </p:cNvPr>
          <p:cNvSpPr txBox="1">
            <a:spLocks noGrp="1"/>
          </p:cNvSpPr>
          <p:nvPr>
            <p:ph type="title"/>
          </p:nvPr>
        </p:nvSpPr>
        <p:spPr>
          <a:xfrm>
            <a:off x="609600" y="296863"/>
            <a:ext cx="10972800" cy="685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3600"/>
              <a:buFont typeface="Calibri"/>
              <a:buNone/>
            </a:pPr>
            <a:r>
              <a:rPr lang="en-US" sz="3600" b="1" dirty="0">
                <a:solidFill>
                  <a:schemeClr val="bg1"/>
                </a:solidFill>
                <a:latin typeface="Calibri"/>
                <a:ea typeface="Calibri"/>
                <a:cs typeface="Calibri"/>
                <a:sym typeface="Calibri"/>
              </a:rPr>
              <a:t> Aerial Survey Goals</a:t>
            </a:r>
            <a:endParaRPr dirty="0">
              <a:solidFill>
                <a:schemeClr val="bg1"/>
              </a:solidFill>
            </a:endParaRPr>
          </a:p>
        </p:txBody>
      </p:sp>
      <p:pic>
        <p:nvPicPr>
          <p:cNvPr id="7" name="Google Shape;342;p23" descr="CapeBlanco 70 ton set.jpg">
            <a:extLst>
              <a:ext uri="{FF2B5EF4-FFF2-40B4-BE49-F238E27FC236}">
                <a16:creationId xmlns:a16="http://schemas.microsoft.com/office/drawing/2014/main" id="{FB8CD7CB-3333-8C4B-A616-56D21990F269}"/>
              </a:ext>
            </a:extLst>
          </p:cNvPr>
          <p:cNvPicPr preferRelativeResize="0">
            <a:picLocks/>
          </p:cNvPicPr>
          <p:nvPr/>
        </p:nvPicPr>
        <p:blipFill rotWithShape="1">
          <a:blip r:embed="rId5" cstate="hqprint">
            <a:alphaModFix/>
            <a:extLst>
              <a:ext uri="{28A0092B-C50C-407E-A947-70E740481C1C}">
                <a14:useLocalDpi xmlns:a14="http://schemas.microsoft.com/office/drawing/2010/main"/>
              </a:ext>
            </a:extLst>
          </a:blip>
          <a:srcRect/>
          <a:stretch/>
        </p:blipFill>
        <p:spPr>
          <a:xfrm>
            <a:off x="7831395" y="1533871"/>
            <a:ext cx="4132822" cy="4567354"/>
          </a:xfrm>
          <a:prstGeom prst="rect">
            <a:avLst/>
          </a:prstGeom>
          <a:noFill/>
          <a:ln>
            <a:noFill/>
          </a:ln>
        </p:spPr>
      </p:pic>
      <p:pic>
        <p:nvPicPr>
          <p:cNvPr id="3" name="Audio 2">
            <a:hlinkClick r:id="" action="ppaction://media"/>
            <a:extLst>
              <a:ext uri="{FF2B5EF4-FFF2-40B4-BE49-F238E27FC236}">
                <a16:creationId xmlns:a16="http://schemas.microsoft.com/office/drawing/2014/main" id="{B2611FD2-EF72-634A-A711-A77F1F4BE4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20851859"/>
      </p:ext>
    </p:extLst>
  </p:cSld>
  <p:clrMapOvr>
    <a:masterClrMapping/>
  </p:clrMapOvr>
  <mc:AlternateContent xmlns:mc="http://schemas.openxmlformats.org/markup-compatibility/2006">
    <mc:Choice xmlns:p14="http://schemas.microsoft.com/office/powerpoint/2010/main" Requires="p14">
      <p:transition spd="slow" p14:dur="2000" advTm="66976"/>
    </mc:Choice>
    <mc:Fallback>
      <p:transition spd="slow" advTm="66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9"/>
          <p:cNvSpPr txBox="1"/>
          <p:nvPr/>
        </p:nvSpPr>
        <p:spPr>
          <a:xfrm>
            <a:off x="202080" y="1188537"/>
            <a:ext cx="11888320" cy="5372603"/>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rgbClr val="292F6D"/>
              </a:buClr>
              <a:buSzPts val="2800"/>
              <a:buFont typeface="Arial"/>
              <a:buChar char="•"/>
            </a:pPr>
            <a:r>
              <a:rPr lang="en-US" sz="2800" dirty="0">
                <a:solidFill>
                  <a:srgbClr val="292F6D"/>
                </a:solidFill>
                <a:latin typeface="Calibri"/>
                <a:ea typeface="Calibri"/>
                <a:cs typeface="Calibri"/>
                <a:sym typeface="Calibri"/>
              </a:rPr>
              <a:t>California Coastal Pelagic Species Survey (CCPSS)</a:t>
            </a:r>
            <a:endParaRPr dirty="0"/>
          </a:p>
          <a:p>
            <a:pPr marL="742950" marR="0" lvl="1" indent="-285750" algn="l" rtl="0">
              <a:spcBef>
                <a:spcPts val="520"/>
              </a:spcBef>
              <a:spcAft>
                <a:spcPts val="0"/>
              </a:spcAft>
              <a:buClr>
                <a:srgbClr val="292F6D"/>
              </a:buClr>
              <a:buSzPts val="2600"/>
              <a:buFont typeface="Arial"/>
              <a:buChar char="–"/>
            </a:pPr>
            <a:r>
              <a:rPr lang="en-US" sz="2600" b="0" i="0" u="none" strike="noStrike" cap="none" dirty="0">
                <a:solidFill>
                  <a:srgbClr val="292F6D"/>
                </a:solidFill>
                <a:latin typeface="Calibri"/>
                <a:ea typeface="Calibri"/>
                <a:cs typeface="Calibri"/>
                <a:sym typeface="Calibri"/>
              </a:rPr>
              <a:t>Began 2012 in southern CA for Sardine; Anchovy added to survey in 2013</a:t>
            </a:r>
            <a:endParaRPr dirty="0"/>
          </a:p>
          <a:p>
            <a:pPr marL="1143000" marR="0" lvl="2" indent="-228600" algn="l" rtl="0">
              <a:spcBef>
                <a:spcPts val="440"/>
              </a:spcBef>
              <a:spcAft>
                <a:spcPts val="0"/>
              </a:spcAft>
              <a:buClr>
                <a:srgbClr val="292F6D"/>
              </a:buClr>
              <a:buSzPts val="2200"/>
              <a:buFont typeface="Arial"/>
              <a:buChar char="•"/>
            </a:pPr>
            <a:r>
              <a:rPr lang="en-US" sz="2200" b="0" i="0" u="none" strike="noStrike" cap="none" dirty="0">
                <a:solidFill>
                  <a:srgbClr val="292F6D"/>
                </a:solidFill>
                <a:latin typeface="Calibri"/>
                <a:ea typeface="Calibri"/>
                <a:cs typeface="Calibri"/>
                <a:sym typeface="Calibri"/>
              </a:rPr>
              <a:t>Directed sardine fishery was closed in 2015 after biomass estimate fell below 150,000 mt</a:t>
            </a:r>
            <a:endParaRPr dirty="0"/>
          </a:p>
          <a:p>
            <a:pPr marL="342900" marR="0" lvl="0" indent="-342900" algn="l" rtl="0">
              <a:spcBef>
                <a:spcPts val="600"/>
              </a:spcBef>
              <a:spcAft>
                <a:spcPts val="0"/>
              </a:spcAft>
              <a:buClr>
                <a:srgbClr val="292F6D"/>
              </a:buClr>
              <a:buSzPts val="3000"/>
              <a:buFont typeface="Arial"/>
              <a:buChar char="•"/>
            </a:pPr>
            <a:r>
              <a:rPr lang="en-US" sz="2800" dirty="0">
                <a:solidFill>
                  <a:srgbClr val="292F6D"/>
                </a:solidFill>
                <a:latin typeface="Calibri"/>
                <a:ea typeface="Calibri"/>
                <a:cs typeface="Calibri"/>
                <a:sym typeface="Calibri"/>
              </a:rPr>
              <a:t>2017 Aerial Survey Methodology Review</a:t>
            </a:r>
          </a:p>
          <a:p>
            <a:pPr marL="342900" marR="0" lvl="0" indent="-342900" algn="l" rtl="0">
              <a:spcBef>
                <a:spcPts val="600"/>
              </a:spcBef>
              <a:spcAft>
                <a:spcPts val="0"/>
              </a:spcAft>
              <a:buClr>
                <a:srgbClr val="292F6D"/>
              </a:buClr>
              <a:buSzPts val="3000"/>
              <a:buFont typeface="Arial"/>
              <a:buChar char="•"/>
            </a:pPr>
            <a:r>
              <a:rPr lang="en-US" sz="2800" dirty="0">
                <a:solidFill>
                  <a:srgbClr val="292F6D"/>
                </a:solidFill>
                <a:latin typeface="Calibri"/>
                <a:ea typeface="Calibri"/>
                <a:cs typeface="Calibri"/>
                <a:sym typeface="Calibri"/>
              </a:rPr>
              <a:t>2017 Aerial Survey expanded to include Northern CA</a:t>
            </a:r>
          </a:p>
          <a:p>
            <a:pPr marL="342900" marR="0" lvl="0" indent="-342900" algn="l" rtl="0">
              <a:spcBef>
                <a:spcPts val="600"/>
              </a:spcBef>
              <a:spcAft>
                <a:spcPts val="0"/>
              </a:spcAft>
              <a:buClr>
                <a:srgbClr val="292F6D"/>
              </a:buClr>
              <a:buSzPts val="3000"/>
              <a:buFont typeface="Arial"/>
              <a:buChar char="•"/>
            </a:pPr>
            <a:r>
              <a:rPr lang="en-US" sz="2800" dirty="0">
                <a:solidFill>
                  <a:srgbClr val="292F6D"/>
                </a:solidFill>
                <a:latin typeface="Calibri"/>
                <a:ea typeface="Calibri"/>
                <a:cs typeface="Calibri"/>
                <a:sym typeface="Calibri"/>
              </a:rPr>
              <a:t>Nearshore Cooperative research - August 2018</a:t>
            </a:r>
            <a:endParaRPr sz="2800" dirty="0"/>
          </a:p>
          <a:p>
            <a:pPr marL="742950" marR="0" lvl="1" indent="-285750" algn="l" rtl="0">
              <a:spcBef>
                <a:spcPts val="480"/>
              </a:spcBef>
              <a:spcAft>
                <a:spcPts val="0"/>
              </a:spcAft>
              <a:buClr>
                <a:srgbClr val="292F6D"/>
              </a:buClr>
              <a:buSzPts val="2400"/>
              <a:buFont typeface="Arial"/>
              <a:buChar char="–"/>
            </a:pPr>
            <a:r>
              <a:rPr lang="en-US" sz="2400" b="0" i="0" u="none" strike="noStrike" cap="none" dirty="0">
                <a:solidFill>
                  <a:srgbClr val="292F6D"/>
                </a:solidFill>
                <a:latin typeface="Calibri"/>
                <a:ea typeface="Calibri"/>
                <a:cs typeface="Calibri"/>
                <a:sym typeface="Calibri"/>
              </a:rPr>
              <a:t>Develop variance estimator</a:t>
            </a:r>
            <a:endParaRPr dirty="0"/>
          </a:p>
          <a:p>
            <a:pPr marL="1143000" marR="0" lvl="2" indent="-228600" algn="l" rtl="0">
              <a:spcBef>
                <a:spcPts val="480"/>
              </a:spcBef>
              <a:spcAft>
                <a:spcPts val="0"/>
              </a:spcAft>
              <a:buClr>
                <a:srgbClr val="292F6D"/>
              </a:buClr>
              <a:buSzPts val="2400"/>
              <a:buFont typeface="Arial"/>
              <a:buChar char="•"/>
            </a:pPr>
            <a:r>
              <a:rPr lang="en-US" sz="2400" b="0" i="0" u="none" strike="noStrike" cap="none" dirty="0">
                <a:solidFill>
                  <a:srgbClr val="292F6D"/>
                </a:solidFill>
                <a:latin typeface="Calibri"/>
                <a:ea typeface="Calibri"/>
                <a:cs typeface="Calibri"/>
                <a:sym typeface="Calibri"/>
              </a:rPr>
              <a:t>Replicate Transects flown</a:t>
            </a:r>
            <a:endParaRPr dirty="0"/>
          </a:p>
          <a:p>
            <a:pPr marL="742950" marR="0" lvl="1" indent="-285750" algn="l" rtl="0">
              <a:spcBef>
                <a:spcPts val="480"/>
              </a:spcBef>
              <a:spcAft>
                <a:spcPts val="0"/>
              </a:spcAft>
              <a:buClr>
                <a:srgbClr val="292F6D"/>
              </a:buClr>
              <a:buSzPts val="2400"/>
              <a:buFont typeface="Arial"/>
              <a:buChar char="–"/>
            </a:pPr>
            <a:r>
              <a:rPr lang="en-US" sz="2400" b="0" i="0" u="none" strike="noStrike" cap="none" dirty="0">
                <a:solidFill>
                  <a:srgbClr val="292F6D"/>
                </a:solidFill>
                <a:latin typeface="Calibri"/>
                <a:ea typeface="Calibri"/>
                <a:cs typeface="Calibri"/>
                <a:sym typeface="Calibri"/>
              </a:rPr>
              <a:t>Validate observer tonnage estimates</a:t>
            </a:r>
            <a:endParaRPr dirty="0"/>
          </a:p>
          <a:p>
            <a:pPr marL="1143000" marR="0" lvl="2" indent="-228600" algn="l" rtl="0">
              <a:spcBef>
                <a:spcPts val="480"/>
              </a:spcBef>
              <a:spcAft>
                <a:spcPts val="0"/>
              </a:spcAft>
              <a:buClr>
                <a:srgbClr val="292F6D"/>
              </a:buClr>
              <a:buSzPts val="2400"/>
              <a:buFont typeface="Arial"/>
              <a:buChar char="•"/>
            </a:pPr>
            <a:r>
              <a:rPr lang="en-US" sz="2400" b="0" i="0" u="none" strike="noStrike" cap="none" dirty="0">
                <a:solidFill>
                  <a:srgbClr val="292F6D"/>
                </a:solidFill>
                <a:latin typeface="Calibri"/>
                <a:ea typeface="Calibri"/>
                <a:cs typeface="Calibri"/>
                <a:sym typeface="Calibri"/>
              </a:rPr>
              <a:t>Point Sets (biological data)</a:t>
            </a:r>
            <a:endParaRPr dirty="0"/>
          </a:p>
          <a:p>
            <a:pPr marL="342900" marR="0" lvl="0" indent="-342900" algn="l" rtl="0">
              <a:lnSpc>
                <a:spcPct val="90000"/>
              </a:lnSpc>
              <a:spcBef>
                <a:spcPts val="560"/>
              </a:spcBef>
              <a:spcAft>
                <a:spcPts val="0"/>
              </a:spcAft>
              <a:buClr>
                <a:srgbClr val="292F6D"/>
              </a:buClr>
              <a:buSzPts val="2800"/>
              <a:buFont typeface="Arial"/>
              <a:buChar char="•"/>
            </a:pPr>
            <a:r>
              <a:rPr lang="en-US" sz="2800" dirty="0">
                <a:solidFill>
                  <a:srgbClr val="292F6D"/>
                </a:solidFill>
                <a:latin typeface="Calibri"/>
                <a:ea typeface="Calibri"/>
                <a:cs typeface="Calibri"/>
                <a:sym typeface="Calibri"/>
              </a:rPr>
              <a:t>Bias correction factor derived </a:t>
            </a:r>
            <a:endParaRPr dirty="0"/>
          </a:p>
          <a:p>
            <a:pPr marL="0" marR="0" lvl="0" indent="0" algn="l" rtl="0">
              <a:lnSpc>
                <a:spcPct val="90000"/>
              </a:lnSpc>
              <a:spcBef>
                <a:spcPts val="520"/>
              </a:spcBef>
              <a:spcAft>
                <a:spcPts val="0"/>
              </a:spcAft>
              <a:buClr>
                <a:srgbClr val="292F6D"/>
              </a:buClr>
              <a:buSzPts val="2600"/>
              <a:buFont typeface="Arial"/>
              <a:buNone/>
            </a:pPr>
            <a:endParaRPr sz="2600" dirty="0">
              <a:solidFill>
                <a:srgbClr val="292F6D"/>
              </a:solidFill>
              <a:latin typeface="Calibri"/>
              <a:ea typeface="Calibri"/>
              <a:cs typeface="Calibri"/>
              <a:sym typeface="Calibri"/>
            </a:endParaRPr>
          </a:p>
          <a:p>
            <a:pPr marL="457189" marR="0" lvl="1" indent="0" algn="l" rtl="0">
              <a:spcBef>
                <a:spcPts val="640"/>
              </a:spcBef>
              <a:spcAft>
                <a:spcPts val="0"/>
              </a:spcAft>
              <a:buClr>
                <a:srgbClr val="292F6D"/>
              </a:buClr>
              <a:buSzPts val="3200"/>
              <a:buFont typeface="Arial"/>
              <a:buNone/>
            </a:pPr>
            <a:endParaRPr sz="3200" b="0" i="0" u="none" strike="noStrike" cap="none" dirty="0">
              <a:solidFill>
                <a:srgbClr val="292F6D"/>
              </a:solidFill>
              <a:latin typeface="Calibri"/>
              <a:ea typeface="Calibri"/>
              <a:cs typeface="Calibri"/>
              <a:sym typeface="Calibri"/>
            </a:endParaRPr>
          </a:p>
          <a:p>
            <a:pPr marL="742950" marR="0" lvl="1" indent="-82550" algn="l" rtl="0">
              <a:spcBef>
                <a:spcPts val="640"/>
              </a:spcBef>
              <a:spcAft>
                <a:spcPts val="0"/>
              </a:spcAft>
              <a:buClr>
                <a:srgbClr val="292F6D"/>
              </a:buClr>
              <a:buSzPts val="3200"/>
              <a:buFont typeface="Arial"/>
              <a:buNone/>
            </a:pPr>
            <a:endParaRPr sz="3200" b="0" i="0" u="none" strike="noStrike" cap="none" dirty="0">
              <a:solidFill>
                <a:srgbClr val="292F6D"/>
              </a:solidFill>
              <a:latin typeface="Calibri"/>
              <a:ea typeface="Calibri"/>
              <a:cs typeface="Calibri"/>
              <a:sym typeface="Calibri"/>
            </a:endParaRPr>
          </a:p>
          <a:p>
            <a:pPr marL="342900" marR="0" lvl="0" indent="-114300" algn="l" rtl="0">
              <a:spcBef>
                <a:spcPts val="720"/>
              </a:spcBef>
              <a:spcAft>
                <a:spcPts val="0"/>
              </a:spcAft>
              <a:buClr>
                <a:srgbClr val="292F6D"/>
              </a:buClr>
              <a:buSzPts val="3600"/>
              <a:buFont typeface="Arial"/>
              <a:buNone/>
            </a:pPr>
            <a:endParaRPr sz="3600" dirty="0">
              <a:solidFill>
                <a:srgbClr val="292F6D"/>
              </a:solidFill>
              <a:latin typeface="Calibri"/>
              <a:ea typeface="Calibri"/>
              <a:cs typeface="Calibri"/>
              <a:sym typeface="Calibri"/>
            </a:endParaRPr>
          </a:p>
        </p:txBody>
      </p:sp>
      <p:sp>
        <p:nvSpPr>
          <p:cNvPr id="200" name="Google Shape;200;p9"/>
          <p:cNvSpPr txBox="1">
            <a:spLocks noGrp="1"/>
          </p:cNvSpPr>
          <p:nvPr>
            <p:ph type="title"/>
          </p:nvPr>
        </p:nvSpPr>
        <p:spPr>
          <a:xfrm>
            <a:off x="1825634" y="296860"/>
            <a:ext cx="8229600" cy="685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Calibri"/>
              <a:buNone/>
            </a:pPr>
            <a:r>
              <a:rPr lang="en-US" sz="3600" b="1" dirty="0">
                <a:solidFill>
                  <a:schemeClr val="bg1"/>
                </a:solidFill>
              </a:rPr>
              <a:t>CWPA C</a:t>
            </a:r>
            <a:r>
              <a:rPr lang="en-US" sz="3600" b="1" dirty="0">
                <a:solidFill>
                  <a:schemeClr val="bg1"/>
                </a:solidFill>
                <a:latin typeface="Calibri"/>
                <a:ea typeface="Calibri"/>
                <a:cs typeface="Calibri"/>
                <a:sym typeface="Calibri"/>
              </a:rPr>
              <a:t>ollaboration with CDFW</a:t>
            </a:r>
            <a:endParaRPr dirty="0">
              <a:solidFill>
                <a:schemeClr val="bg1"/>
              </a:solidFill>
            </a:endParaRPr>
          </a:p>
        </p:txBody>
      </p:sp>
      <p:pic>
        <p:nvPicPr>
          <p:cNvPr id="2" name="Picture 1">
            <a:extLst>
              <a:ext uri="{FF2B5EF4-FFF2-40B4-BE49-F238E27FC236}">
                <a16:creationId xmlns:a16="http://schemas.microsoft.com/office/drawing/2014/main" id="{AED0F2AF-1716-4E4C-A364-EB647D21D047}"/>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981834" y="4267917"/>
            <a:ext cx="4194166" cy="2285283"/>
          </a:xfrm>
          <a:prstGeom prst="rect">
            <a:avLst/>
          </a:prstGeom>
        </p:spPr>
      </p:pic>
      <p:pic>
        <p:nvPicPr>
          <p:cNvPr id="4" name="Audio 3">
            <a:hlinkClick r:id="" action="ppaction://media"/>
            <a:extLst>
              <a:ext uri="{FF2B5EF4-FFF2-40B4-BE49-F238E27FC236}">
                <a16:creationId xmlns:a16="http://schemas.microsoft.com/office/drawing/2014/main" id="{77B1B061-5478-B24C-8B2D-249B0E9DCE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134"/>
    </mc:Choice>
    <mc:Fallback>
      <p:transition spd="slow" advTm="44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3;p8">
            <a:extLst>
              <a:ext uri="{FF2B5EF4-FFF2-40B4-BE49-F238E27FC236}">
                <a16:creationId xmlns:a16="http://schemas.microsoft.com/office/drawing/2014/main" id="{073DC13D-C090-4350-B722-D170911A039A}"/>
              </a:ext>
            </a:extLst>
          </p:cNvPr>
          <p:cNvSpPr txBox="1">
            <a:spLocks noGrp="1"/>
          </p:cNvSpPr>
          <p:nvPr>
            <p:ph type="title"/>
          </p:nvPr>
        </p:nvSpPr>
        <p:spPr>
          <a:xfrm>
            <a:off x="1212323" y="317599"/>
            <a:ext cx="10972800" cy="685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92F6D"/>
              </a:buClr>
              <a:buSzPts val="3600"/>
              <a:buFont typeface="Calibri"/>
              <a:buNone/>
            </a:pPr>
            <a:r>
              <a:rPr lang="en-US" sz="3600" b="1" dirty="0">
                <a:latin typeface="Calibri"/>
                <a:ea typeface="Calibri"/>
                <a:cs typeface="Calibri"/>
                <a:sym typeface="Calibri"/>
              </a:rPr>
              <a:t>CWPA Contributions to Collaborative </a:t>
            </a:r>
            <a:r>
              <a:rPr lang="en-US" sz="3600" b="1" dirty="0"/>
              <a:t>R</a:t>
            </a:r>
            <a:r>
              <a:rPr lang="en-US" sz="3600" b="1" dirty="0">
                <a:latin typeface="Calibri"/>
                <a:ea typeface="Calibri"/>
                <a:cs typeface="Calibri"/>
                <a:sym typeface="Calibri"/>
              </a:rPr>
              <a:t>esearch</a:t>
            </a:r>
            <a:endParaRPr dirty="0"/>
          </a:p>
        </p:txBody>
      </p:sp>
      <p:pic>
        <p:nvPicPr>
          <p:cNvPr id="5" name="Google Shape;184;p8" descr="0807__054.JPG">
            <a:extLst>
              <a:ext uri="{FF2B5EF4-FFF2-40B4-BE49-F238E27FC236}">
                <a16:creationId xmlns:a16="http://schemas.microsoft.com/office/drawing/2014/main" id="{3B5301C5-A53D-485D-987A-D9F7D7FED497}"/>
              </a:ext>
            </a:extLst>
          </p:cNvPr>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609601" y="1638109"/>
            <a:ext cx="3024251" cy="2268188"/>
          </a:xfrm>
          <a:prstGeom prst="rect">
            <a:avLst/>
          </a:prstGeom>
          <a:noFill/>
          <a:ln>
            <a:noFill/>
          </a:ln>
        </p:spPr>
      </p:pic>
      <p:sp>
        <p:nvSpPr>
          <p:cNvPr id="6" name="Google Shape;185;p8">
            <a:extLst>
              <a:ext uri="{FF2B5EF4-FFF2-40B4-BE49-F238E27FC236}">
                <a16:creationId xmlns:a16="http://schemas.microsoft.com/office/drawing/2014/main" id="{7316CA22-158A-4918-BABA-AAB263E86542}"/>
              </a:ext>
            </a:extLst>
          </p:cNvPr>
          <p:cNvSpPr txBox="1"/>
          <p:nvPr/>
        </p:nvSpPr>
        <p:spPr>
          <a:xfrm>
            <a:off x="609600" y="3942454"/>
            <a:ext cx="3083627" cy="25237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dk1"/>
                </a:solidFill>
                <a:latin typeface="Calibri"/>
                <a:ea typeface="Calibri"/>
                <a:cs typeface="Calibri"/>
                <a:sym typeface="Calibri"/>
              </a:rPr>
              <a:t>Aerial Camera System</a:t>
            </a:r>
            <a:endParaRPr/>
          </a:p>
          <a:p>
            <a:pPr marL="0" marR="0" lvl="0" indent="0" algn="l" rtl="0">
              <a:spcBef>
                <a:spcPts val="0"/>
              </a:spcBef>
              <a:spcAft>
                <a:spcPts val="0"/>
              </a:spcAft>
              <a:buNone/>
            </a:pPr>
            <a:r>
              <a:rPr lang="en-US" sz="1400">
                <a:solidFill>
                  <a:schemeClr val="dk1"/>
                </a:solidFill>
                <a:latin typeface="Calibri"/>
                <a:ea typeface="Calibri"/>
                <a:cs typeface="Calibri"/>
                <a:sym typeface="Calibri"/>
              </a:rPr>
              <a:t>Mfr. Aerial Imaging Solutions</a:t>
            </a:r>
            <a:endParaRPr/>
          </a:p>
          <a:p>
            <a:pPr marL="0" marR="0" lvl="0" indent="0" algn="l" rtl="0">
              <a:spcBef>
                <a:spcPts val="0"/>
              </a:spcBef>
              <a:spcAft>
                <a:spcPts val="0"/>
              </a:spcAft>
              <a:buNone/>
            </a:pPr>
            <a:r>
              <a:rPr lang="en-US" sz="1400">
                <a:solidFill>
                  <a:schemeClr val="dk1"/>
                </a:solidFill>
                <a:latin typeface="Calibri"/>
                <a:ea typeface="Calibri"/>
                <a:cs typeface="Calibri"/>
                <a:sym typeface="Calibri"/>
              </a:rPr>
              <a:t>Nikon D-900  DSLR  Lens 21 mm</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US" sz="1600" b="1">
                <a:solidFill>
                  <a:schemeClr val="dk1"/>
                </a:solidFill>
                <a:latin typeface="Calibri"/>
                <a:ea typeface="Calibri"/>
                <a:cs typeface="Calibri"/>
                <a:sym typeface="Calibri"/>
              </a:rPr>
              <a:t>Laptop PC</a:t>
            </a:r>
            <a:endParaRPr/>
          </a:p>
          <a:p>
            <a:pPr marL="0" marR="0" lvl="0" indent="0" algn="l" rtl="0">
              <a:spcBef>
                <a:spcPts val="0"/>
              </a:spcBef>
              <a:spcAft>
                <a:spcPts val="0"/>
              </a:spcAft>
              <a:buNone/>
            </a:pPr>
            <a:r>
              <a:rPr lang="en-US" sz="1400">
                <a:solidFill>
                  <a:schemeClr val="dk1"/>
                </a:solidFill>
                <a:latin typeface="Calibri"/>
                <a:ea typeface="Calibri"/>
                <a:cs typeface="Calibri"/>
                <a:sym typeface="Calibri"/>
              </a:rPr>
              <a:t>Dell latitude D630</a:t>
            </a:r>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US" sz="1400">
                <a:solidFill>
                  <a:schemeClr val="dk1"/>
                </a:solidFill>
                <a:latin typeface="Calibri"/>
                <a:ea typeface="Calibri"/>
                <a:cs typeface="Calibri"/>
                <a:sym typeface="Calibri"/>
              </a:rPr>
              <a:t>Photo system acquires digital images at specified overlap rate (60-80%)</a:t>
            </a:r>
            <a:endParaRPr/>
          </a:p>
          <a:p>
            <a:pPr marL="0" marR="0" lvl="0" indent="0" algn="l" rtl="0">
              <a:spcBef>
                <a:spcPts val="0"/>
              </a:spcBef>
              <a:spcAft>
                <a:spcPts val="0"/>
              </a:spcAft>
              <a:buNone/>
            </a:pPr>
            <a:r>
              <a:rPr lang="en-US" sz="1400">
                <a:solidFill>
                  <a:schemeClr val="dk1"/>
                </a:solidFill>
                <a:latin typeface="Calibri"/>
                <a:ea typeface="Calibri"/>
                <a:cs typeface="Calibri"/>
                <a:sym typeface="Calibri"/>
              </a:rPr>
              <a:t> Logs: Altitude, GPS Position, Time, Observer Comments</a:t>
            </a:r>
            <a:endParaRPr sz="1400">
              <a:solidFill>
                <a:schemeClr val="dk1"/>
              </a:solidFill>
              <a:latin typeface="Calibri"/>
              <a:ea typeface="Calibri"/>
              <a:cs typeface="Calibri"/>
              <a:sym typeface="Calibri"/>
            </a:endParaRPr>
          </a:p>
        </p:txBody>
      </p:sp>
      <p:pic>
        <p:nvPicPr>
          <p:cNvPr id="8" name="Google Shape;187;p8">
            <a:extLst>
              <a:ext uri="{FF2B5EF4-FFF2-40B4-BE49-F238E27FC236}">
                <a16:creationId xmlns:a16="http://schemas.microsoft.com/office/drawing/2014/main" id="{838A49FC-936A-47AB-AFDB-8DF03E94B944}"/>
              </a:ext>
            </a:extLst>
          </p:cNvPr>
          <p:cNvPicPr preferRelativeResize="0"/>
          <p:nvPr/>
        </p:nvPicPr>
        <p:blipFill rotWithShape="1">
          <a:blip r:embed="rId6">
            <a:alphaModFix/>
          </a:blip>
          <a:srcRect/>
          <a:stretch/>
        </p:blipFill>
        <p:spPr>
          <a:xfrm>
            <a:off x="4373093" y="1386311"/>
            <a:ext cx="2844799" cy="1600200"/>
          </a:xfrm>
          <a:prstGeom prst="rect">
            <a:avLst/>
          </a:prstGeom>
          <a:noFill/>
          <a:ln w="15875" cap="flat" cmpd="sng">
            <a:solidFill>
              <a:schemeClr val="dk1"/>
            </a:solidFill>
            <a:prstDash val="solid"/>
            <a:round/>
            <a:headEnd type="none" w="sm" len="sm"/>
            <a:tailEnd type="none" w="sm" len="sm"/>
          </a:ln>
        </p:spPr>
      </p:pic>
      <p:sp>
        <p:nvSpPr>
          <p:cNvPr id="9" name="Google Shape;188;p8">
            <a:extLst>
              <a:ext uri="{FF2B5EF4-FFF2-40B4-BE49-F238E27FC236}">
                <a16:creationId xmlns:a16="http://schemas.microsoft.com/office/drawing/2014/main" id="{2291053D-69BD-42FD-B0BA-DE7A191E84BB}"/>
              </a:ext>
            </a:extLst>
          </p:cNvPr>
          <p:cNvSpPr txBox="1"/>
          <p:nvPr/>
        </p:nvSpPr>
        <p:spPr>
          <a:xfrm>
            <a:off x="4346371" y="2986737"/>
            <a:ext cx="311239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Calibri"/>
                <a:ea typeface="Calibri"/>
                <a:cs typeface="Calibri"/>
                <a:sym typeface="Calibri"/>
              </a:rPr>
              <a:t>Charter Spotter Pilot to fly and</a:t>
            </a:r>
            <a:endParaRPr/>
          </a:p>
          <a:p>
            <a:pPr marL="0" marR="0" lvl="0" indent="0" algn="l" rtl="0">
              <a:spcBef>
                <a:spcPts val="0"/>
              </a:spcBef>
              <a:spcAft>
                <a:spcPts val="0"/>
              </a:spcAft>
              <a:buNone/>
            </a:pPr>
            <a:r>
              <a:rPr lang="en-US" sz="1800" b="1">
                <a:solidFill>
                  <a:schemeClr val="dk1"/>
                </a:solidFill>
                <a:latin typeface="Calibri"/>
                <a:ea typeface="Calibri"/>
                <a:cs typeface="Calibri"/>
                <a:sym typeface="Calibri"/>
              </a:rPr>
              <a:t>Observe in CDFW plane</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189;p8">
            <a:extLst>
              <a:ext uri="{FF2B5EF4-FFF2-40B4-BE49-F238E27FC236}">
                <a16:creationId xmlns:a16="http://schemas.microsoft.com/office/drawing/2014/main" id="{5E075974-67A8-400A-BE05-18C141C3A25A}"/>
              </a:ext>
            </a:extLst>
          </p:cNvPr>
          <p:cNvSpPr txBox="1"/>
          <p:nvPr/>
        </p:nvSpPr>
        <p:spPr>
          <a:xfrm>
            <a:off x="4315741" y="5605159"/>
            <a:ext cx="374576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Charter Spotter Pilot with own plane </a:t>
            </a:r>
            <a:endParaRPr dirty="0"/>
          </a:p>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to set fishermen on targeted schools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1" name="Google Shape;190;p8">
            <a:extLst>
              <a:ext uri="{FF2B5EF4-FFF2-40B4-BE49-F238E27FC236}">
                <a16:creationId xmlns:a16="http://schemas.microsoft.com/office/drawing/2014/main" id="{20DC72EA-7E56-4C9F-AD12-8FB289275B3B}"/>
              </a:ext>
            </a:extLst>
          </p:cNvPr>
          <p:cNvPicPr preferRelativeResize="0"/>
          <p:nvPr/>
        </p:nvPicPr>
        <p:blipFill rotWithShape="1">
          <a:blip r:embed="rId7">
            <a:alphaModFix/>
          </a:blip>
          <a:srcRect/>
          <a:stretch/>
        </p:blipFill>
        <p:spPr>
          <a:xfrm>
            <a:off x="8346041" y="1187537"/>
            <a:ext cx="2779619" cy="4182921"/>
          </a:xfrm>
          <a:prstGeom prst="rect">
            <a:avLst/>
          </a:prstGeom>
          <a:noFill/>
          <a:ln>
            <a:noFill/>
          </a:ln>
        </p:spPr>
      </p:pic>
      <p:sp>
        <p:nvSpPr>
          <p:cNvPr id="12" name="Google Shape;191;p8">
            <a:extLst>
              <a:ext uri="{FF2B5EF4-FFF2-40B4-BE49-F238E27FC236}">
                <a16:creationId xmlns:a16="http://schemas.microsoft.com/office/drawing/2014/main" id="{F5AC9485-3616-4F87-8E0E-16CC58D50DF1}"/>
              </a:ext>
            </a:extLst>
          </p:cNvPr>
          <p:cNvSpPr txBox="1"/>
          <p:nvPr/>
        </p:nvSpPr>
        <p:spPr>
          <a:xfrm>
            <a:off x="8467110" y="5406566"/>
            <a:ext cx="2622925" cy="15159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Calibri"/>
                <a:ea typeface="Calibri"/>
                <a:cs typeface="Calibri"/>
                <a:sym typeface="Calibri"/>
              </a:rPr>
              <a:t>Charter Fishermen to conduct “point sets”</a:t>
            </a:r>
            <a:endParaRPr dirty="0"/>
          </a:p>
          <a:p>
            <a:pPr marL="0" marR="0" lvl="0" indent="0" algn="l" rtl="0">
              <a:spcBef>
                <a:spcPts val="0"/>
              </a:spcBef>
              <a:spcAft>
                <a:spcPts val="0"/>
              </a:spcAft>
              <a:buNone/>
            </a:pPr>
            <a:endParaRPr sz="1051" b="1"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400" dirty="0">
                <a:solidFill>
                  <a:schemeClr val="dk1"/>
                </a:solidFill>
                <a:latin typeface="Calibri"/>
                <a:ea typeface="Calibri"/>
                <a:cs typeface="Calibri"/>
                <a:sym typeface="Calibri"/>
              </a:rPr>
              <a:t>FV Eileen wrapping a 20 ton sardine school</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5E894402-D5AD-4A11-96D0-7C5D9FFB4C41}"/>
              </a:ext>
            </a:extLst>
          </p:cNvPr>
          <p:cNvPicPr>
            <a:picLocks noChangeAspect="1"/>
          </p:cNvPicPr>
          <p:nvPr/>
        </p:nvPicPr>
        <p:blipFill>
          <a:blip r:embed="rId8"/>
          <a:stretch>
            <a:fillRect/>
          </a:stretch>
        </p:blipFill>
        <p:spPr>
          <a:xfrm>
            <a:off x="236576" y="35374"/>
            <a:ext cx="1377815" cy="1371719"/>
          </a:xfrm>
          <a:prstGeom prst="rect">
            <a:avLst/>
          </a:prstGeom>
          <a:ln>
            <a:solidFill>
              <a:schemeClr val="tx1"/>
            </a:solidFill>
          </a:ln>
        </p:spPr>
      </p:pic>
      <p:pic>
        <p:nvPicPr>
          <p:cNvPr id="2" name="Picture 1">
            <a:extLst>
              <a:ext uri="{FF2B5EF4-FFF2-40B4-BE49-F238E27FC236}">
                <a16:creationId xmlns:a16="http://schemas.microsoft.com/office/drawing/2014/main" id="{C9B415E6-9507-4457-927C-4F7BB7FEE2F4}"/>
              </a:ext>
            </a:extLst>
          </p:cNvPr>
          <p:cNvPicPr>
            <a:picLocks noChangeAspect="1"/>
          </p:cNvPicPr>
          <p:nvPr/>
        </p:nvPicPr>
        <p:blipFill>
          <a:blip r:embed="rId9"/>
          <a:stretch>
            <a:fillRect/>
          </a:stretch>
        </p:blipFill>
        <p:spPr>
          <a:xfrm>
            <a:off x="5087741" y="3822566"/>
            <a:ext cx="1984855" cy="1718073"/>
          </a:xfrm>
          <a:prstGeom prst="rect">
            <a:avLst/>
          </a:prstGeom>
        </p:spPr>
      </p:pic>
      <p:pic>
        <p:nvPicPr>
          <p:cNvPr id="7" name="Audio 6">
            <a:hlinkClick r:id="" action="ppaction://media"/>
            <a:extLst>
              <a:ext uri="{FF2B5EF4-FFF2-40B4-BE49-F238E27FC236}">
                <a16:creationId xmlns:a16="http://schemas.microsoft.com/office/drawing/2014/main" id="{78F0BCFB-6305-C94B-9DC0-BF11167CE9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74398703"/>
      </p:ext>
    </p:extLst>
  </p:cSld>
  <p:clrMapOvr>
    <a:masterClrMapping/>
  </p:clrMapOvr>
  <mc:AlternateContent xmlns:mc="http://schemas.openxmlformats.org/markup-compatibility/2006">
    <mc:Choice xmlns:p14="http://schemas.microsoft.com/office/powerpoint/2010/main" Requires="p14">
      <p:transition spd="slow" p14:dur="2000" advTm="33469"/>
    </mc:Choice>
    <mc:Fallback>
      <p:transition spd="slow" advTm="33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4353</TotalTime>
  <Words>3602</Words>
  <Application>Microsoft Macintosh PowerPoint</Application>
  <PresentationFormat>Widescreen</PresentationFormat>
  <Paragraphs>296</Paragraphs>
  <Slides>23</Slides>
  <Notes>23</Notes>
  <HiddenSlides>0</HiddenSlides>
  <MMClips>23</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23</vt:i4>
      </vt:variant>
    </vt:vector>
  </HeadingPairs>
  <TitlesOfParts>
    <vt:vector size="35" baseType="lpstr">
      <vt:lpstr>Arial</vt:lpstr>
      <vt:lpstr>Quattrocento Sans</vt:lpstr>
      <vt:lpstr>Calibri Light</vt:lpstr>
      <vt:lpstr>Arial Narrow</vt:lpstr>
      <vt:lpstr>Calibri</vt:lpstr>
      <vt:lpstr>Office Theme</vt:lpstr>
      <vt:lpstr>2_Custom Design</vt:lpstr>
      <vt:lpstr>3_Custom Design</vt:lpstr>
      <vt:lpstr>4_Custom Design</vt:lpstr>
      <vt:lpstr>5_Custom Design</vt:lpstr>
      <vt:lpstr>Custom Design</vt:lpstr>
      <vt:lpstr>1_Custom Design</vt:lpstr>
      <vt:lpstr>PowerPoint Presentation</vt:lpstr>
      <vt:lpstr> Outline of this Presentation</vt:lpstr>
      <vt:lpstr>Background - CPS Fishery and Management</vt:lpstr>
      <vt:lpstr>Sardine Cycles of Abundance</vt:lpstr>
      <vt:lpstr>CPS Fishery Management</vt:lpstr>
      <vt:lpstr>Origins - CPS Aerial Surveys</vt:lpstr>
      <vt:lpstr> Aerial Survey Goals</vt:lpstr>
      <vt:lpstr>CWPA Collaboration with CDFW</vt:lpstr>
      <vt:lpstr>CWPA Contributions to Collaborative Research</vt:lpstr>
      <vt:lpstr>Replicate Transects in Surveys</vt:lpstr>
      <vt:lpstr>Calibration Data: Point Sets - Sardine</vt:lpstr>
      <vt:lpstr>Methods -  CPS Schools Captured in Purse Seine Net</vt:lpstr>
      <vt:lpstr>PowerPoint Presentation</vt:lpstr>
      <vt:lpstr>    CCPSS Survey Results - 2019</vt:lpstr>
      <vt:lpstr>PowerPoint Presentation</vt:lpstr>
      <vt:lpstr>Use of Aerial Biomass Data in 2020 Sardine Assessment</vt:lpstr>
      <vt:lpstr>Aerial Survey Challenges</vt:lpstr>
      <vt:lpstr>How Collaboration Benefits the Wetfish Industry</vt:lpstr>
      <vt:lpstr>    Aerial Survey Research  Plans – 2022 and beyond</vt:lpstr>
      <vt:lpstr>On a perfect day…</vt:lpstr>
      <vt:lpstr> … on a perfect day ~ another example </vt:lpstr>
      <vt:lpstr>Acknowledgements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Pleschner-Steele</dc:creator>
  <cp:lastModifiedBy>Diane Pleschner-Steele</cp:lastModifiedBy>
  <cp:revision>44</cp:revision>
  <dcterms:created xsi:type="dcterms:W3CDTF">2022-01-17T18:29:07Z</dcterms:created>
  <dcterms:modified xsi:type="dcterms:W3CDTF">2022-03-10T21:09:06Z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e685f86-ed8d-482b-be3a-2b7af73f9b7f_Enabled">
    <vt:lpwstr>True</vt:lpwstr>
  </property>
  <property fmtid="{D5CDD505-2E9C-101B-9397-08002B2CF9AE}" pid="3" name="MSIP_Label_6e685f86-ed8d-482b-be3a-2b7af73f9b7f_SiteId">
    <vt:lpwstr>4b633c25-efbf-4006-9f15-07442ba7aa0b</vt:lpwstr>
  </property>
  <property fmtid="{D5CDD505-2E9C-101B-9397-08002B2CF9AE}" pid="4" name="MSIP_Label_6e685f86-ed8d-482b-be3a-2b7af73f9b7f_Owner">
    <vt:lpwstr>Kirk.Lynn@wildlife.ca.gov</vt:lpwstr>
  </property>
  <property fmtid="{D5CDD505-2E9C-101B-9397-08002B2CF9AE}" pid="5" name="MSIP_Label_6e685f86-ed8d-482b-be3a-2b7af73f9b7f_SetDate">
    <vt:lpwstr>2022-01-20T03:04:12.3984834Z</vt:lpwstr>
  </property>
  <property fmtid="{D5CDD505-2E9C-101B-9397-08002B2CF9AE}" pid="6" name="MSIP_Label_6e685f86-ed8d-482b-be3a-2b7af73f9b7f_Name">
    <vt:lpwstr>General</vt:lpwstr>
  </property>
  <property fmtid="{D5CDD505-2E9C-101B-9397-08002B2CF9AE}" pid="7" name="MSIP_Label_6e685f86-ed8d-482b-be3a-2b7af73f9b7f_Application">
    <vt:lpwstr>Microsoft Azure Information Protection</vt:lpwstr>
  </property>
  <property fmtid="{D5CDD505-2E9C-101B-9397-08002B2CF9AE}" pid="8" name="MSIP_Label_6e685f86-ed8d-482b-be3a-2b7af73f9b7f_ActionId">
    <vt:lpwstr>a11ce4eb-73b0-4c7b-91f7-46204712e017</vt:lpwstr>
  </property>
  <property fmtid="{D5CDD505-2E9C-101B-9397-08002B2CF9AE}" pid="9" name="MSIP_Label_6e685f86-ed8d-482b-be3a-2b7af73f9b7f_Extended_MSFT_Method">
    <vt:lpwstr>Automatic</vt:lpwstr>
  </property>
  <property fmtid="{D5CDD505-2E9C-101B-9397-08002B2CF9AE}" pid="10" name="Sensitivity">
    <vt:lpwstr>General</vt:lpwstr>
  </property>
</Properties>
</file>